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sldIdLst>
    <p:sldId id="257" r:id="rId5"/>
    <p:sldId id="265" r:id="rId6"/>
    <p:sldId id="259" r:id="rId7"/>
    <p:sldId id="260" r:id="rId8"/>
    <p:sldId id="264" r:id="rId9"/>
    <p:sldId id="267" r:id="rId10"/>
    <p:sldId id="268" r:id="rId11"/>
    <p:sldId id="263"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30DA0DA-AB36-4F69-AC57-EBDF785E09E2}">
          <p14:sldIdLst>
            <p14:sldId id="257"/>
            <p14:sldId id="265"/>
            <p14:sldId id="259"/>
            <p14:sldId id="260"/>
            <p14:sldId id="264"/>
            <p14:sldId id="267"/>
            <p14:sldId id="268"/>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rabbe" userId="b9b1a049-6b87-453c-9d4e-1b3ea0ffd634" providerId="ADAL" clId="{4A87BEDB-8C33-4A51-A083-0CA753BDC990}"/>
    <pc:docChg chg="custSel addSld modSld">
      <pc:chgData name="Marieke Drabbe" userId="b9b1a049-6b87-453c-9d4e-1b3ea0ffd634" providerId="ADAL" clId="{4A87BEDB-8C33-4A51-A083-0CA753BDC990}" dt="2020-06-15T07:10:33.947" v="69" actId="1076"/>
      <pc:docMkLst>
        <pc:docMk/>
      </pc:docMkLst>
      <pc:sldChg chg="modSp mod">
        <pc:chgData name="Marieke Drabbe" userId="b9b1a049-6b87-453c-9d4e-1b3ea0ffd634" providerId="ADAL" clId="{4A87BEDB-8C33-4A51-A083-0CA753BDC990}" dt="2020-06-12T14:30:59.181" v="9" actId="1076"/>
        <pc:sldMkLst>
          <pc:docMk/>
          <pc:sldMk cId="83892022" sldId="260"/>
        </pc:sldMkLst>
        <pc:spChg chg="mod">
          <ac:chgData name="Marieke Drabbe" userId="b9b1a049-6b87-453c-9d4e-1b3ea0ffd634" providerId="ADAL" clId="{4A87BEDB-8C33-4A51-A083-0CA753BDC990}" dt="2020-06-12T14:30:59.181" v="9" actId="1076"/>
          <ac:spMkLst>
            <pc:docMk/>
            <pc:sldMk cId="83892022" sldId="260"/>
            <ac:spMk id="3" creationId="{00000000-0000-0000-0000-000000000000}"/>
          </ac:spMkLst>
        </pc:spChg>
      </pc:sldChg>
      <pc:sldChg chg="modSp add mod">
        <pc:chgData name="Marieke Drabbe" userId="b9b1a049-6b87-453c-9d4e-1b3ea0ffd634" providerId="ADAL" clId="{4A87BEDB-8C33-4A51-A083-0CA753BDC990}" dt="2020-06-15T07:10:33.947" v="69" actId="1076"/>
        <pc:sldMkLst>
          <pc:docMk/>
          <pc:sldMk cId="2429038155" sldId="268"/>
        </pc:sldMkLst>
        <pc:spChg chg="mod">
          <ac:chgData name="Marieke Drabbe" userId="b9b1a049-6b87-453c-9d4e-1b3ea0ffd634" providerId="ADAL" clId="{4A87BEDB-8C33-4A51-A083-0CA753BDC990}" dt="2020-06-15T07:10:33.947" v="69" actId="1076"/>
          <ac:spMkLst>
            <pc:docMk/>
            <pc:sldMk cId="2429038155" sldId="268"/>
            <ac:spMk id="2" creationId="{00000000-0000-0000-0000-000000000000}"/>
          </ac:spMkLst>
        </pc:spChg>
        <pc:spChg chg="mod">
          <ac:chgData name="Marieke Drabbe" userId="b9b1a049-6b87-453c-9d4e-1b3ea0ffd634" providerId="ADAL" clId="{4A87BEDB-8C33-4A51-A083-0CA753BDC990}" dt="2020-06-15T07:10:22.802" v="43" actId="20577"/>
          <ac:spMkLst>
            <pc:docMk/>
            <pc:sldMk cId="2429038155" sldId="268"/>
            <ac:spMk id="3" creationId="{0EF5C59D-F48A-4C4A-A9A5-9A6BCF602839}"/>
          </ac:spMkLst>
        </pc:spChg>
      </pc:sldChg>
    </pc:docChg>
  </pc:docChgLst>
  <pc:docChgLst>
    <pc:chgData name="Marieke Drabbe" userId="S::m.drabbe@helicon.nl::b9b1a049-6b87-453c-9d4e-1b3ea0ffd634" providerId="AD" clId="Web-{16525E04-0E8E-43DE-8E41-F6F2510AA457}"/>
    <pc:docChg chg="modSld">
      <pc:chgData name="Marieke Drabbe" userId="S::m.drabbe@helicon.nl::b9b1a049-6b87-453c-9d4e-1b3ea0ffd634" providerId="AD" clId="Web-{16525E04-0E8E-43DE-8E41-F6F2510AA457}" dt="2019-05-17T08:03:23.073" v="74" actId="1076"/>
      <pc:docMkLst>
        <pc:docMk/>
      </pc:docMkLst>
      <pc:sldChg chg="modSp">
        <pc:chgData name="Marieke Drabbe" userId="S::m.drabbe@helicon.nl::b9b1a049-6b87-453c-9d4e-1b3ea0ffd634" providerId="AD" clId="Web-{16525E04-0E8E-43DE-8E41-F6F2510AA457}" dt="2019-05-17T08:03:23.073" v="74" actId="1076"/>
        <pc:sldMkLst>
          <pc:docMk/>
          <pc:sldMk cId="83892022" sldId="260"/>
        </pc:sldMkLst>
        <pc:spChg chg="mod">
          <ac:chgData name="Marieke Drabbe" userId="S::m.drabbe@helicon.nl::b9b1a049-6b87-453c-9d4e-1b3ea0ffd634" providerId="AD" clId="Web-{16525E04-0E8E-43DE-8E41-F6F2510AA457}" dt="2019-05-17T08:03:15.714" v="72" actId="1076"/>
          <ac:spMkLst>
            <pc:docMk/>
            <pc:sldMk cId="83892022" sldId="260"/>
            <ac:spMk id="3" creationId="{00000000-0000-0000-0000-000000000000}"/>
          </ac:spMkLst>
        </pc:spChg>
        <pc:spChg chg="mod">
          <ac:chgData name="Marieke Drabbe" userId="S::m.drabbe@helicon.nl::b9b1a049-6b87-453c-9d4e-1b3ea0ffd634" providerId="AD" clId="Web-{16525E04-0E8E-43DE-8E41-F6F2510AA457}" dt="2019-05-17T08:03:23.073" v="74" actId="1076"/>
          <ac:spMkLst>
            <pc:docMk/>
            <pc:sldMk cId="83892022" sldId="260"/>
            <ac:spMk id="10" creationId="{00000000-0000-0000-0000-000000000000}"/>
          </ac:spMkLst>
        </pc:spChg>
        <pc:spChg chg="mod">
          <ac:chgData name="Marieke Drabbe" userId="S::m.drabbe@helicon.nl::b9b1a049-6b87-453c-9d4e-1b3ea0ffd634" providerId="AD" clId="Web-{16525E04-0E8E-43DE-8E41-F6F2510AA457}" dt="2019-05-17T08:03:10.605" v="70" actId="20577"/>
          <ac:spMkLst>
            <pc:docMk/>
            <pc:sldMk cId="83892022" sldId="260"/>
            <ac:spMk id="12" creationId="{00000000-0000-0000-0000-000000000000}"/>
          </ac:spMkLst>
        </pc:spChg>
      </pc:sldChg>
      <pc:sldChg chg="modSp">
        <pc:chgData name="Marieke Drabbe" userId="S::m.drabbe@helicon.nl::b9b1a049-6b87-453c-9d4e-1b3ea0ffd634" providerId="AD" clId="Web-{16525E04-0E8E-43DE-8E41-F6F2510AA457}" dt="2019-05-17T08:01:49.449" v="4" actId="20577"/>
        <pc:sldMkLst>
          <pc:docMk/>
          <pc:sldMk cId="2052387474" sldId="265"/>
        </pc:sldMkLst>
        <pc:spChg chg="mod">
          <ac:chgData name="Marieke Drabbe" userId="S::m.drabbe@helicon.nl::b9b1a049-6b87-453c-9d4e-1b3ea0ffd634" providerId="AD" clId="Web-{16525E04-0E8E-43DE-8E41-F6F2510AA457}" dt="2019-05-17T08:01:49.449" v="4" actId="20577"/>
          <ac:spMkLst>
            <pc:docMk/>
            <pc:sldMk cId="2052387474" sldId="265"/>
            <ac:spMk id="17" creationId="{00000000-0000-0000-0000-000000000000}"/>
          </ac:spMkLst>
        </pc:spChg>
      </pc:sldChg>
    </pc:docChg>
  </pc:docChgLst>
  <pc:docChgLst>
    <pc:chgData name="Marieke Drabbe" userId="b9b1a049-6b87-453c-9d4e-1b3ea0ffd634" providerId="ADAL" clId="{2669FCA5-46D6-499E-8D84-C41B367B6296}"/>
    <pc:docChg chg="undo custSel modSld">
      <pc:chgData name="Marieke Drabbe" userId="b9b1a049-6b87-453c-9d4e-1b3ea0ffd634" providerId="ADAL" clId="{2669FCA5-46D6-499E-8D84-C41B367B6296}" dt="2020-07-10T11:30:40.715" v="56" actId="255"/>
      <pc:docMkLst>
        <pc:docMk/>
      </pc:docMkLst>
      <pc:sldChg chg="modSp mod">
        <pc:chgData name="Marieke Drabbe" userId="b9b1a049-6b87-453c-9d4e-1b3ea0ffd634" providerId="ADAL" clId="{2669FCA5-46D6-499E-8D84-C41B367B6296}" dt="2020-07-10T11:30:40.715" v="56" actId="255"/>
        <pc:sldMkLst>
          <pc:docMk/>
          <pc:sldMk cId="83892022" sldId="260"/>
        </pc:sldMkLst>
        <pc:spChg chg="mod">
          <ac:chgData name="Marieke Drabbe" userId="b9b1a049-6b87-453c-9d4e-1b3ea0ffd634" providerId="ADAL" clId="{2669FCA5-46D6-499E-8D84-C41B367B6296}" dt="2020-07-10T11:30:06.754" v="51" actId="1076"/>
          <ac:spMkLst>
            <pc:docMk/>
            <pc:sldMk cId="83892022" sldId="260"/>
            <ac:spMk id="3" creationId="{00000000-0000-0000-0000-000000000000}"/>
          </ac:spMkLst>
        </pc:spChg>
        <pc:spChg chg="mod">
          <ac:chgData name="Marieke Drabbe" userId="b9b1a049-6b87-453c-9d4e-1b3ea0ffd634" providerId="ADAL" clId="{2669FCA5-46D6-499E-8D84-C41B367B6296}" dt="2020-07-10T11:30:28.772" v="55" actId="255"/>
          <ac:spMkLst>
            <pc:docMk/>
            <pc:sldMk cId="83892022" sldId="260"/>
            <ac:spMk id="10" creationId="{00000000-0000-0000-0000-000000000000}"/>
          </ac:spMkLst>
        </pc:spChg>
        <pc:spChg chg="mod">
          <ac:chgData name="Marieke Drabbe" userId="b9b1a049-6b87-453c-9d4e-1b3ea0ffd634" providerId="ADAL" clId="{2669FCA5-46D6-499E-8D84-C41B367B6296}" dt="2020-07-10T11:30:40.715" v="56" actId="255"/>
          <ac:spMkLst>
            <pc:docMk/>
            <pc:sldMk cId="83892022" sldId="260"/>
            <ac:spMk id="12" creationId="{00000000-0000-0000-0000-000000000000}"/>
          </ac:spMkLst>
        </pc:spChg>
      </pc:sldChg>
      <pc:sldChg chg="modSp mod">
        <pc:chgData name="Marieke Drabbe" userId="b9b1a049-6b87-453c-9d4e-1b3ea0ffd634" providerId="ADAL" clId="{2669FCA5-46D6-499E-8D84-C41B367B6296}" dt="2020-07-02T13:52:43.801" v="42" actId="20577"/>
        <pc:sldMkLst>
          <pc:docMk/>
          <pc:sldMk cId="2429038155" sldId="268"/>
        </pc:sldMkLst>
        <pc:spChg chg="mod">
          <ac:chgData name="Marieke Drabbe" userId="b9b1a049-6b87-453c-9d4e-1b3ea0ffd634" providerId="ADAL" clId="{2669FCA5-46D6-499E-8D84-C41B367B6296}" dt="2020-07-02T13:52:43.801" v="42" actId="20577"/>
          <ac:spMkLst>
            <pc:docMk/>
            <pc:sldMk cId="2429038155" sldId="268"/>
            <ac:spMk id="3" creationId="{0EF5C59D-F48A-4C4A-A9A5-9A6BCF60283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10-7-2020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9222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10-7-2020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02246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10-7-2020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39115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10-7-2020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78643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10-7-2020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50456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10-7-2020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7925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8A75A6A-2463-4D3E-B008-43ECB7B6FD3E}" type="datetimeFigureOut">
              <a:rPr lang="nl-NL" smtClean="0"/>
              <a:t>10-7-2020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97002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8A75A6A-2463-4D3E-B008-43ECB7B6FD3E}" type="datetimeFigureOut">
              <a:rPr lang="nl-NL" smtClean="0"/>
              <a:t>10-7-2020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92872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8A75A6A-2463-4D3E-B008-43ECB7B6FD3E}" type="datetimeFigureOut">
              <a:rPr lang="nl-NL" smtClean="0"/>
              <a:t>10-7-2020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18137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10-7-2020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60084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10-7-2020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83862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75A6A-2463-4D3E-B008-43ECB7B6FD3E}" type="datetimeFigureOut">
              <a:rPr lang="nl-NL" smtClean="0"/>
              <a:t>10-7-2020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EDE7C-ABE2-4B4E-ADEE-119C91766B29}" type="slidenum">
              <a:rPr lang="nl-NL" smtClean="0"/>
              <a:t>‹nr.›</a:t>
            </a:fld>
            <a:endParaRPr lang="nl-NL"/>
          </a:p>
        </p:txBody>
      </p:sp>
    </p:spTree>
    <p:extLst>
      <p:ext uri="{BB962C8B-B14F-4D97-AF65-F5344CB8AC3E}">
        <p14:creationId xmlns:p14="http://schemas.microsoft.com/office/powerpoint/2010/main" val="297013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98252" y="232675"/>
            <a:ext cx="10515600" cy="643655"/>
          </a:xfrm>
        </p:spPr>
        <p:txBody>
          <a:bodyPr>
            <a:normAutofit fontScale="90000"/>
          </a:bodyPr>
          <a:lstStyle/>
          <a:p>
            <a:r>
              <a:rPr lang="nl-NL"/>
              <a:t>IBS Inrichting van een gebied – periode 4</a:t>
            </a:r>
          </a:p>
        </p:txBody>
      </p:sp>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912" b="16871"/>
          <a:stretch/>
        </p:blipFill>
        <p:spPr>
          <a:xfrm>
            <a:off x="10567193" y="119928"/>
            <a:ext cx="1573213" cy="816428"/>
          </a:xfrm>
        </p:spPr>
      </p:pic>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0245" name="Tekstvak 4"/>
          <p:cNvSpPr txBox="1">
            <a:spLocks noChangeArrowheads="1"/>
          </p:cNvSpPr>
          <p:nvPr/>
        </p:nvSpPr>
        <p:spPr bwMode="auto">
          <a:xfrm>
            <a:off x="608351" y="983729"/>
            <a:ext cx="5401924" cy="541821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Integrale beroepssituatie</a:t>
            </a:r>
          </a:p>
          <a:p>
            <a:pPr>
              <a:lnSpc>
                <a:spcPct val="107000"/>
              </a:lnSpc>
              <a:spcAft>
                <a:spcPts val="0"/>
              </a:spcAft>
              <a:buNone/>
            </a:pPr>
            <a:r>
              <a:rPr lang="nl-NL" sz="1600"/>
              <a:t>Je werkt bij een bureau voor landschapsontwerp en gebiedsontwikkeling. Dit bureau heeft een nieuwe opdracht ontvangen. De opdrachtgever heeft een gebied dat opnieuw ingericht dient te worden en heeft daarvoor enkele wensen. </a:t>
            </a:r>
          </a:p>
          <a:p>
            <a:pPr>
              <a:lnSpc>
                <a:spcPct val="107000"/>
              </a:lnSpc>
              <a:spcAft>
                <a:spcPts val="0"/>
              </a:spcAft>
              <a:buNone/>
            </a:pPr>
            <a:r>
              <a:rPr lang="nl-NL" sz="1600"/>
              <a:t>Aan jou de taak om samen met je team een ontwerp op te stellen op basis van de wensen van de opdrachtgever en wat aansluit bij de wensen van de doelgroep. Dit doe je door een visuele weergave van het ontwerp en een schriftelijke verantwoording.</a:t>
            </a:r>
          </a:p>
          <a:p>
            <a:pPr>
              <a:spcAft>
                <a:spcPts val="0"/>
              </a:spcAft>
              <a:buNone/>
            </a:pPr>
            <a:r>
              <a:rPr lang="nl-NL" sz="1600"/>
              <a:t> </a:t>
            </a:r>
          </a:p>
          <a:p>
            <a:pPr>
              <a:spcAft>
                <a:spcPts val="0"/>
              </a:spcAft>
              <a:buNone/>
            </a:pPr>
            <a:r>
              <a:rPr lang="nl-NL" sz="1600"/>
              <a:t>De opdrachtgever vindt de volgende onderdelen belangrijk:</a:t>
            </a:r>
          </a:p>
          <a:p>
            <a:pPr marL="285750" indent="-285750">
              <a:spcAft>
                <a:spcPts val="0"/>
              </a:spcAft>
              <a:buFontTx/>
              <a:buChar char="-"/>
            </a:pPr>
            <a:r>
              <a:rPr lang="nl-NL" sz="1600"/>
              <a:t>Mogelijkheid tot recreatie</a:t>
            </a:r>
          </a:p>
          <a:p>
            <a:pPr marL="285750" indent="-285750">
              <a:spcAft>
                <a:spcPts val="0"/>
              </a:spcAft>
              <a:buFontTx/>
              <a:buChar char="-"/>
            </a:pPr>
            <a:r>
              <a:rPr lang="nl-NL" sz="1600"/>
              <a:t>Duurzaamheid op het gebied van water en energie</a:t>
            </a:r>
          </a:p>
          <a:p>
            <a:pPr marL="285750" indent="-285750">
              <a:spcAft>
                <a:spcPts val="0"/>
              </a:spcAft>
              <a:buFontTx/>
              <a:buChar char="-"/>
            </a:pPr>
            <a:r>
              <a:rPr lang="nl-NL" sz="1600"/>
              <a:t>Het stimuleren van een gezonde leefstijl</a:t>
            </a:r>
          </a:p>
          <a:p>
            <a:pPr marL="285750" indent="-285750">
              <a:spcAft>
                <a:spcPts val="0"/>
              </a:spcAft>
              <a:buFontTx/>
              <a:buChar char="-"/>
            </a:pPr>
            <a:r>
              <a:rPr lang="nl-NL" sz="1600"/>
              <a:t>En het vergroten van de leefbaarheid van het gebied</a:t>
            </a:r>
          </a:p>
          <a:p>
            <a:pPr>
              <a:spcAft>
                <a:spcPts val="0"/>
              </a:spcAft>
              <a:buNone/>
            </a:pPr>
            <a:endParaRPr lang="nl-NL" sz="1600"/>
          </a:p>
          <a:p>
            <a:pPr>
              <a:spcAft>
                <a:spcPts val="0"/>
              </a:spcAft>
              <a:buNone/>
            </a:pPr>
            <a:r>
              <a:rPr lang="nl-NL" sz="1600"/>
              <a:t>Om tot een onderbouwd voorstel te komen moet je een goed beeld hebben van het plangebied. </a:t>
            </a:r>
          </a:p>
        </p:txBody>
      </p:sp>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Tekstvak 5"/>
          <p:cNvSpPr txBox="1">
            <a:spLocks noChangeArrowheads="1"/>
          </p:cNvSpPr>
          <p:nvPr/>
        </p:nvSpPr>
        <p:spPr bwMode="auto">
          <a:xfrm>
            <a:off x="6320540" y="983729"/>
            <a:ext cx="5576289" cy="171739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Opdracht</a:t>
            </a:r>
            <a:endParaRPr lang="nl-NL" altLang="nl-NL" sz="1400">
              <a:latin typeface="+mn-lt"/>
            </a:endParaRPr>
          </a:p>
          <a:p>
            <a:pPr>
              <a:buNone/>
            </a:pPr>
            <a:r>
              <a:rPr lang="nl-NL" sz="1600"/>
              <a:t>Je maakt een visueel ontwerp voor de ontwikkeling en aanleg van een buitengebied. Keuzes moeten worden toegelicht. Je presenteert jouw idee ook aan de opdrachtgever.</a:t>
            </a:r>
          </a:p>
          <a:p>
            <a:pPr>
              <a:buNone/>
            </a:pPr>
            <a:endParaRPr lang="nl-NL" sz="1600"/>
          </a:p>
          <a:p>
            <a:pPr>
              <a:buNone/>
            </a:pPr>
            <a:r>
              <a:rPr lang="nl-NL" sz="1600"/>
              <a:t>Hierbij houd je rekening met de eisen die gesteld worden.</a:t>
            </a:r>
          </a:p>
        </p:txBody>
      </p:sp>
      <p:sp>
        <p:nvSpPr>
          <p:cNvPr id="15" name="Tekstvak 14"/>
          <p:cNvSpPr txBox="1"/>
          <p:nvPr/>
        </p:nvSpPr>
        <p:spPr>
          <a:xfrm>
            <a:off x="6320540" y="3005501"/>
            <a:ext cx="5401924" cy="1077218"/>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Voorwaarden</a:t>
            </a:r>
          </a:p>
          <a:p>
            <a:pPr lvl="0"/>
            <a:r>
              <a:rPr lang="nl-NL" sz="1600">
                <a:solidFill>
                  <a:schemeClr val="tx1"/>
                </a:solidFill>
                <a:latin typeface="Calibri" panose="020F0502020204030204" pitchFamily="34" charset="0"/>
              </a:rPr>
              <a:t>- Er is een opdrachtgever.</a:t>
            </a:r>
          </a:p>
          <a:p>
            <a:r>
              <a:rPr lang="nl-NL" sz="1600">
                <a:solidFill>
                  <a:schemeClr val="tx1"/>
                </a:solidFill>
                <a:latin typeface="Calibri" panose="020F0502020204030204" pitchFamily="34" charset="0"/>
              </a:rPr>
              <a:t>- Er is een geschikte locatie beschikbaar die bereikbaar is voor studenten (maximaal 30 minuten fietsen).</a:t>
            </a:r>
          </a:p>
        </p:txBody>
      </p:sp>
      <p:sp>
        <p:nvSpPr>
          <p:cNvPr id="17" name="Rechthoek 16"/>
          <p:cNvSpPr/>
          <p:nvPr/>
        </p:nvSpPr>
        <p:spPr>
          <a:xfrm>
            <a:off x="10136183" y="6216646"/>
            <a:ext cx="1780744" cy="369332"/>
          </a:xfrm>
          <a:prstGeom prst="rect">
            <a:avLst/>
          </a:prstGeom>
        </p:spPr>
        <p:txBody>
          <a:bodyPr wrap="none">
            <a:spAutoFit/>
          </a:bodyPr>
          <a:lstStyle/>
          <a:p>
            <a:r>
              <a:rPr lang="nl-NL"/>
              <a:t>IBS-SEM-IRG-X41</a:t>
            </a:r>
            <a:endParaRPr lang="nl-NL">
              <a:solidFill>
                <a:schemeClr val="bg1">
                  <a:lumMod val="50000"/>
                </a:schemeClr>
              </a:solidFill>
            </a:endParaRPr>
          </a:p>
        </p:txBody>
      </p:sp>
      <p:pic>
        <p:nvPicPr>
          <p:cNvPr id="12" name="Picture 2" descr="Afbeeldingsresultaat voor ontwerp buitenruimt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658"/>
          <a:stretch/>
        </p:blipFill>
        <p:spPr bwMode="auto">
          <a:xfrm>
            <a:off x="6308075" y="4249783"/>
            <a:ext cx="3748739" cy="2040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64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98252" y="311698"/>
            <a:ext cx="10515600" cy="643655"/>
          </a:xfrm>
        </p:spPr>
        <p:txBody>
          <a:bodyPr>
            <a:normAutofit fontScale="90000"/>
          </a:bodyPr>
          <a:lstStyle/>
          <a:p>
            <a:r>
              <a:rPr lang="nl-NL"/>
              <a:t>Inrichting van een gebied - Toetsing</a:t>
            </a:r>
          </a:p>
        </p:txBody>
      </p:sp>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912" b="16871"/>
          <a:stretch/>
        </p:blipFill>
        <p:spPr>
          <a:xfrm>
            <a:off x="10567193" y="119928"/>
            <a:ext cx="1573213" cy="816428"/>
          </a:xfrm>
        </p:spPr>
      </p:pic>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Tekstvak 12"/>
          <p:cNvSpPr txBox="1"/>
          <p:nvPr/>
        </p:nvSpPr>
        <p:spPr>
          <a:xfrm>
            <a:off x="622860" y="1126304"/>
            <a:ext cx="5616013" cy="1077218"/>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Toetsen </a:t>
            </a:r>
          </a:p>
          <a:p>
            <a:pPr eaLnBrk="1" hangingPunct="1">
              <a:defRPr/>
            </a:pPr>
            <a:r>
              <a:rPr lang="nl-NL" sz="1600"/>
              <a:t>Dit IBS wordt afgerond met 3 </a:t>
            </a:r>
            <a:r>
              <a:rPr lang="nl-NL" sz="1600" err="1"/>
              <a:t>toetsmomenten</a:t>
            </a:r>
            <a:r>
              <a:rPr lang="nl-NL" sz="1600"/>
              <a:t>: kennistoets, ontwerp met verantwoording en een presentatie. In onderstaande tabel is een overzicht van de toetsen weergegeven. </a:t>
            </a:r>
          </a:p>
        </p:txBody>
      </p:sp>
      <p:sp>
        <p:nvSpPr>
          <p:cNvPr id="17" name="Tekstvak 16"/>
          <p:cNvSpPr txBox="1"/>
          <p:nvPr/>
        </p:nvSpPr>
        <p:spPr>
          <a:xfrm>
            <a:off x="6674877" y="1126304"/>
            <a:ext cx="4678922" cy="4817537"/>
          </a:xfrm>
          <a:prstGeom prst="rect">
            <a:avLst/>
          </a:prstGeom>
          <a:ln/>
        </p:spPr>
        <p:style>
          <a:lnRef idx="2">
            <a:schemeClr val="accent5"/>
          </a:lnRef>
          <a:fillRef idx="1">
            <a:schemeClr val="lt1"/>
          </a:fillRef>
          <a:effectRef idx="0">
            <a:schemeClr val="accent5"/>
          </a:effectRef>
          <a:fontRef idx="minor">
            <a:schemeClr val="dk1"/>
          </a:fontRef>
        </p:style>
        <p:txBody>
          <a:bodyPr wrap="square" anchor="t">
            <a:spAutoFit/>
          </a:bodyPr>
          <a:lstStyle/>
          <a:p>
            <a:pPr eaLnBrk="1" hangingPunct="1">
              <a:defRPr/>
            </a:pPr>
            <a:r>
              <a:rPr lang="nl-NL" sz="1600" b="1"/>
              <a:t>Leerdoelen bij dit IBS</a:t>
            </a:r>
          </a:p>
          <a:p>
            <a:pPr marL="342900" indent="-342900">
              <a:lnSpc>
                <a:spcPct val="107000"/>
              </a:lnSpc>
              <a:buFont typeface="+mj-lt"/>
              <a:buAutoNum type="arabicPeriod"/>
            </a:pPr>
            <a:r>
              <a:rPr lang="nl-NL" sz="1600"/>
              <a:t>Je kunt de basisbegrippen van de beroepssituatie uitleggen en toepassen. </a:t>
            </a:r>
            <a:endParaRPr lang="nl-NL" sz="1600">
              <a:cs typeface="Calibri"/>
            </a:endParaRPr>
          </a:p>
          <a:p>
            <a:pPr marL="342900" lvl="0" indent="-342900">
              <a:lnSpc>
                <a:spcPct val="107000"/>
              </a:lnSpc>
              <a:spcAft>
                <a:spcPts val="0"/>
              </a:spcAft>
              <a:buFont typeface="+mj-lt"/>
              <a:buAutoNum type="arabicPeriod"/>
            </a:pPr>
            <a:r>
              <a:rPr lang="nl-NL" sz="1600"/>
              <a:t>Je kunt de mogelijkheden van duurzaamheid, biodiversiteit, eetbaar groen en duurzame energie toepassen in een ontwerp van een stuk gebied. </a:t>
            </a:r>
          </a:p>
          <a:p>
            <a:pPr marL="342900" lvl="0" indent="-342900">
              <a:lnSpc>
                <a:spcPct val="107000"/>
              </a:lnSpc>
              <a:spcAft>
                <a:spcPts val="0"/>
              </a:spcAft>
              <a:buFont typeface="+mj-lt"/>
              <a:buAutoNum type="arabicPeriod"/>
            </a:pPr>
            <a:r>
              <a:rPr lang="nl-NL" sz="1600"/>
              <a:t>Je kunt een inventarisatie maken van het plangebied en de omgeving. </a:t>
            </a:r>
          </a:p>
          <a:p>
            <a:pPr marL="342900" lvl="0" indent="-342900">
              <a:lnSpc>
                <a:spcPct val="107000"/>
              </a:lnSpc>
              <a:spcAft>
                <a:spcPts val="0"/>
              </a:spcAft>
              <a:buFont typeface="+mj-lt"/>
              <a:buAutoNum type="arabicPeriod"/>
            </a:pPr>
            <a:r>
              <a:rPr lang="nl-NL" sz="1600"/>
              <a:t>Je kunt de mogelijkheden van een gebied onderzoeken. </a:t>
            </a:r>
          </a:p>
          <a:p>
            <a:pPr marL="342900" lvl="0" indent="-342900">
              <a:lnSpc>
                <a:spcPct val="107000"/>
              </a:lnSpc>
              <a:spcAft>
                <a:spcPts val="0"/>
              </a:spcAft>
              <a:buFont typeface="+mj-lt"/>
              <a:buAutoNum type="arabicPeriod"/>
            </a:pPr>
            <a:r>
              <a:rPr lang="nl-NL" sz="1600"/>
              <a:t>Je kunt een marktonderzoek uitvoeren en de uitkomsten verwerken in je ontwerp. </a:t>
            </a:r>
          </a:p>
          <a:p>
            <a:pPr marL="342900" lvl="0" indent="-342900">
              <a:lnSpc>
                <a:spcPct val="107000"/>
              </a:lnSpc>
              <a:spcAft>
                <a:spcPts val="0"/>
              </a:spcAft>
              <a:buFont typeface="+mj-lt"/>
              <a:buAutoNum type="arabicPeriod"/>
            </a:pPr>
            <a:r>
              <a:rPr lang="nl-NL" sz="1600"/>
              <a:t>Je kunt een reële inschatting maken van de kosten voor de (her)inrichting van het gebied.</a:t>
            </a:r>
          </a:p>
          <a:p>
            <a:pPr marL="342900" lvl="0" indent="-342900">
              <a:lnSpc>
                <a:spcPct val="107000"/>
              </a:lnSpc>
              <a:spcAft>
                <a:spcPts val="0"/>
              </a:spcAft>
              <a:buFont typeface="+mj-lt"/>
              <a:buAutoNum type="arabicPeriod"/>
            </a:pPr>
            <a:r>
              <a:rPr lang="nl-NL" sz="1600"/>
              <a:t>Je kunt een ontwerp voor de herinrichting van een gebied maken en verantwoorden. </a:t>
            </a:r>
          </a:p>
          <a:p>
            <a:pPr marL="342900" lvl="0" indent="-342900">
              <a:lnSpc>
                <a:spcPct val="107000"/>
              </a:lnSpc>
              <a:spcAft>
                <a:spcPts val="0"/>
              </a:spcAft>
              <a:buFont typeface="+mj-lt"/>
              <a:buAutoNum type="arabicPeriod"/>
            </a:pPr>
            <a:r>
              <a:rPr lang="nl-NL" sz="1600"/>
              <a:t>Je kunt projectmatig werken.</a:t>
            </a:r>
          </a:p>
          <a:p>
            <a:pPr marL="342900" lvl="0" indent="-342900">
              <a:lnSpc>
                <a:spcPct val="107000"/>
              </a:lnSpc>
              <a:spcAft>
                <a:spcPts val="0"/>
              </a:spcAft>
              <a:buFont typeface="+mj-lt"/>
              <a:buAutoNum type="arabicPeriod"/>
            </a:pPr>
            <a:r>
              <a:rPr lang="nl-NL" sz="1600"/>
              <a:t>Je kunt klantgericht werken. </a:t>
            </a:r>
          </a:p>
        </p:txBody>
      </p:sp>
      <p:graphicFrame>
        <p:nvGraphicFramePr>
          <p:cNvPr id="6" name="Tabel 5"/>
          <p:cNvGraphicFramePr>
            <a:graphicFrameLocks noGrp="1"/>
          </p:cNvGraphicFramePr>
          <p:nvPr>
            <p:extLst>
              <p:ext uri="{D42A27DB-BD31-4B8C-83A1-F6EECF244321}">
                <p14:modId xmlns:p14="http://schemas.microsoft.com/office/powerpoint/2010/main" val="3073640877"/>
              </p:ext>
            </p:extLst>
          </p:nvPr>
        </p:nvGraphicFramePr>
        <p:xfrm>
          <a:off x="622861" y="2491538"/>
          <a:ext cx="5616013" cy="3095011"/>
        </p:xfrm>
        <a:graphic>
          <a:graphicData uri="http://schemas.openxmlformats.org/drawingml/2006/table">
            <a:tbl>
              <a:tblPr firstRow="1" bandRow="1">
                <a:tableStyleId>{5940675A-B579-460E-94D1-54222C63F5DA}</a:tableStyleId>
              </a:tblPr>
              <a:tblGrid>
                <a:gridCol w="1413345">
                  <a:extLst>
                    <a:ext uri="{9D8B030D-6E8A-4147-A177-3AD203B41FA5}">
                      <a16:colId xmlns:a16="http://schemas.microsoft.com/office/drawing/2014/main" val="2948095846"/>
                    </a:ext>
                  </a:extLst>
                </a:gridCol>
                <a:gridCol w="1243899">
                  <a:extLst>
                    <a:ext uri="{9D8B030D-6E8A-4147-A177-3AD203B41FA5}">
                      <a16:colId xmlns:a16="http://schemas.microsoft.com/office/drawing/2014/main" val="2488055331"/>
                    </a:ext>
                  </a:extLst>
                </a:gridCol>
                <a:gridCol w="1435365">
                  <a:extLst>
                    <a:ext uri="{9D8B030D-6E8A-4147-A177-3AD203B41FA5}">
                      <a16:colId xmlns:a16="http://schemas.microsoft.com/office/drawing/2014/main" val="2935927962"/>
                    </a:ext>
                  </a:extLst>
                </a:gridCol>
                <a:gridCol w="1523404">
                  <a:extLst>
                    <a:ext uri="{9D8B030D-6E8A-4147-A177-3AD203B41FA5}">
                      <a16:colId xmlns:a16="http://schemas.microsoft.com/office/drawing/2014/main" val="22746699"/>
                    </a:ext>
                  </a:extLst>
                </a:gridCol>
              </a:tblGrid>
              <a:tr h="748051">
                <a:tc>
                  <a:txBody>
                    <a:bodyPr/>
                    <a:lstStyle/>
                    <a:p>
                      <a:r>
                        <a:rPr lang="nl-NL" sz="1400" b="1"/>
                        <a:t>Toetsen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Kennistoets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Ontwerp</a:t>
                      </a:r>
                      <a:r>
                        <a:rPr lang="nl-NL" sz="1400" baseline="0"/>
                        <a:t> en verantwoording</a:t>
                      </a:r>
                      <a:endParaRPr lang="nl-NL" sz="1400"/>
                    </a:p>
                    <a:p>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Presentatie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3968079"/>
                  </a:ext>
                </a:extLst>
              </a:tr>
              <a:tr h="237369">
                <a:tc>
                  <a:txBody>
                    <a:bodyPr/>
                    <a:lstStyle/>
                    <a:p>
                      <a:r>
                        <a:rPr lang="nl-NL" sz="1400" b="1"/>
                        <a:t>Bijbehorende</a:t>
                      </a:r>
                      <a:r>
                        <a:rPr lang="nl-NL" sz="1400" b="1" baseline="0"/>
                        <a:t> leerdoelen</a:t>
                      </a:r>
                      <a:endParaRPr lang="nl-NL" sz="1400"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1 en 2</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Nr. 2</a:t>
                      </a:r>
                      <a:r>
                        <a:rPr lang="nl-NL" sz="1400" baseline="0"/>
                        <a:t>, 5,7 t/m 9</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Nr. 2</a:t>
                      </a:r>
                      <a:r>
                        <a:rPr lang="nl-NL" sz="1400" baseline="0"/>
                        <a:t> t/m 9</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91618041"/>
                  </a:ext>
                </a:extLst>
              </a:tr>
              <a:tr h="237369">
                <a:tc>
                  <a:txBody>
                    <a:bodyPr/>
                    <a:lstStyle/>
                    <a:p>
                      <a:r>
                        <a:rPr lang="nl-NL" sz="1400" b="1"/>
                        <a:t>Duur 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 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42235"/>
                  </a:ext>
                </a:extLst>
              </a:tr>
              <a:tr h="237369">
                <a:tc>
                  <a:txBody>
                    <a:bodyPr/>
                    <a:lstStyle/>
                    <a:p>
                      <a:r>
                        <a:rPr lang="nl-NL" sz="1400" b="1"/>
                        <a:t>Weging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2x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40098924"/>
                  </a:ext>
                </a:extLst>
              </a:tr>
              <a:tr h="237369">
                <a:tc>
                  <a:txBody>
                    <a:bodyPr/>
                    <a:lstStyle/>
                    <a:p>
                      <a:r>
                        <a:rPr lang="nl-NL" sz="1400" b="1"/>
                        <a:t>Cesuur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66% =</a:t>
                      </a:r>
                      <a:r>
                        <a:rPr lang="nl-NL" sz="1400" baseline="0"/>
                        <a:t>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82749802"/>
                  </a:ext>
                </a:extLst>
              </a:tr>
              <a:tr h="237369">
                <a:tc>
                  <a:txBody>
                    <a:bodyPr/>
                    <a:lstStyle/>
                    <a:p>
                      <a:r>
                        <a:rPr lang="nl-NL" sz="1400" b="1"/>
                        <a:t>Resultaat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2987609"/>
                  </a:ext>
                </a:extLst>
              </a:tr>
              <a:tr h="237369">
                <a:tc>
                  <a:txBody>
                    <a:bodyPr/>
                    <a:lstStyle/>
                    <a:p>
                      <a:r>
                        <a:rPr lang="nl-NL" sz="1400" b="1"/>
                        <a:t>Plaats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5509403"/>
                  </a:ext>
                </a:extLst>
              </a:tr>
              <a:tr h="237369">
                <a:tc>
                  <a:txBody>
                    <a:bodyPr/>
                    <a:lstStyle/>
                    <a:p>
                      <a:r>
                        <a:rPr lang="nl-NL" sz="1400" b="1"/>
                        <a:t>Samenwerking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r>
                        <a:rPr lang="nl-NL" sz="1400" baseline="0"/>
                        <a:t>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23246985"/>
                  </a:ext>
                </a:extLst>
              </a:tr>
            </a:tbl>
          </a:graphicData>
        </a:graphic>
      </p:graphicFrame>
      <p:sp>
        <p:nvSpPr>
          <p:cNvPr id="12" name="Rechthoek 11"/>
          <p:cNvSpPr/>
          <p:nvPr/>
        </p:nvSpPr>
        <p:spPr>
          <a:xfrm>
            <a:off x="10136183" y="6216646"/>
            <a:ext cx="1780744" cy="369332"/>
          </a:xfrm>
          <a:prstGeom prst="rect">
            <a:avLst/>
          </a:prstGeom>
        </p:spPr>
        <p:txBody>
          <a:bodyPr wrap="none">
            <a:spAutoFit/>
          </a:bodyPr>
          <a:lstStyle/>
          <a:p>
            <a:r>
              <a:rPr lang="nl-NL"/>
              <a:t>IBS-SEM-IRG-X41</a:t>
            </a:r>
            <a:endParaRPr lang="nl-NL">
              <a:solidFill>
                <a:schemeClr val="bg1">
                  <a:lumMod val="50000"/>
                </a:schemeClr>
              </a:solidFill>
            </a:endParaRPr>
          </a:p>
        </p:txBody>
      </p:sp>
    </p:spTree>
    <p:extLst>
      <p:ext uri="{BB962C8B-B14F-4D97-AF65-F5344CB8AC3E}">
        <p14:creationId xmlns:p14="http://schemas.microsoft.com/office/powerpoint/2010/main" val="205238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06730" y="439919"/>
            <a:ext cx="10515600" cy="643655"/>
          </a:xfrm>
        </p:spPr>
        <p:txBody>
          <a:bodyPr>
            <a:normAutofit fontScale="90000"/>
          </a:bodyPr>
          <a:lstStyle/>
          <a:p>
            <a:r>
              <a:rPr lang="nl-NL" sz="4000"/>
              <a:t>Inrichting van een gebied – Leervragen en competenties</a:t>
            </a:r>
          </a:p>
        </p:txBody>
      </p:sp>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612" b="17861"/>
          <a:stretch/>
        </p:blipFill>
        <p:spPr>
          <a:xfrm>
            <a:off x="10459387" y="138233"/>
            <a:ext cx="1573213" cy="772887"/>
          </a:xfrm>
        </p:spPr>
      </p:pic>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Tekstvak 15"/>
          <p:cNvSpPr txBox="1"/>
          <p:nvPr/>
        </p:nvSpPr>
        <p:spPr>
          <a:xfrm>
            <a:off x="6251274" y="1289241"/>
            <a:ext cx="5312653" cy="1392432"/>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Ondernemerschapscompetenties </a:t>
            </a:r>
          </a:p>
          <a:p>
            <a:pPr marL="342900" lvl="0" indent="-342900">
              <a:lnSpc>
                <a:spcPct val="107000"/>
              </a:lnSpc>
              <a:spcAft>
                <a:spcPts val="0"/>
              </a:spcAft>
              <a:buFont typeface="Symbol" panose="05050102010706020507" pitchFamily="18" charset="2"/>
              <a:buChar char=""/>
            </a:pPr>
            <a:r>
              <a:rPr lang="nl-NL" sz="1600"/>
              <a:t>Marktgerichtheid</a:t>
            </a:r>
          </a:p>
          <a:p>
            <a:pPr marL="342900" lvl="0" indent="-342900">
              <a:lnSpc>
                <a:spcPct val="107000"/>
              </a:lnSpc>
              <a:spcAft>
                <a:spcPts val="0"/>
              </a:spcAft>
              <a:buFont typeface="Symbol" panose="05050102010706020507" pitchFamily="18" charset="2"/>
              <a:buChar char=""/>
            </a:pPr>
            <a:r>
              <a:rPr lang="nl-NL" sz="1600"/>
              <a:t>Pro-activiteit</a:t>
            </a:r>
          </a:p>
          <a:p>
            <a:pPr marL="342900" lvl="0" indent="-342900">
              <a:lnSpc>
                <a:spcPct val="107000"/>
              </a:lnSpc>
              <a:spcAft>
                <a:spcPts val="0"/>
              </a:spcAft>
              <a:buFont typeface="Symbol" panose="05050102010706020507" pitchFamily="18" charset="2"/>
              <a:buChar char=""/>
            </a:pPr>
            <a:r>
              <a:rPr lang="nl-NL" sz="1600"/>
              <a:t>Sociale oriëntatie</a:t>
            </a:r>
          </a:p>
          <a:p>
            <a:pPr marL="342900" lvl="0" indent="-342900">
              <a:lnSpc>
                <a:spcPct val="107000"/>
              </a:lnSpc>
              <a:spcAft>
                <a:spcPts val="0"/>
              </a:spcAft>
              <a:buFont typeface="Symbol" panose="05050102010706020507" pitchFamily="18" charset="2"/>
              <a:buChar char=""/>
            </a:pPr>
            <a:r>
              <a:rPr lang="nl-NL" sz="1600"/>
              <a:t>Creativiteit </a:t>
            </a:r>
          </a:p>
        </p:txBody>
      </p:sp>
      <p:sp>
        <p:nvSpPr>
          <p:cNvPr id="19" name="Tekstvak 18"/>
          <p:cNvSpPr txBox="1"/>
          <p:nvPr/>
        </p:nvSpPr>
        <p:spPr>
          <a:xfrm>
            <a:off x="695454" y="1289241"/>
            <a:ext cx="5308182" cy="297325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Leervragen</a:t>
            </a:r>
          </a:p>
          <a:p>
            <a:pPr marL="342900" indent="-342900">
              <a:lnSpc>
                <a:spcPct val="107000"/>
              </a:lnSpc>
              <a:buFont typeface="Symbol" panose="05050102010706020507" pitchFamily="18" charset="2"/>
              <a:buChar char=""/>
            </a:pPr>
            <a:r>
              <a:rPr lang="nl-NL" sz="1600"/>
              <a:t>Hoe breng je de wensen van de opdrachtgever en de bewoners in kaart?</a:t>
            </a:r>
          </a:p>
          <a:p>
            <a:pPr marL="342900" indent="-342900">
              <a:lnSpc>
                <a:spcPct val="107000"/>
              </a:lnSpc>
              <a:buFont typeface="Symbol" panose="05050102010706020507" pitchFamily="18" charset="2"/>
              <a:buChar char=""/>
            </a:pPr>
            <a:r>
              <a:rPr lang="nl-NL" sz="1600"/>
              <a:t>Hoe zorg je dat je rekening houdt met verschillende wensen en belangen van bewoners en de opdrachtgever?</a:t>
            </a:r>
          </a:p>
          <a:p>
            <a:pPr marL="342900" indent="-342900">
              <a:lnSpc>
                <a:spcPct val="107000"/>
              </a:lnSpc>
              <a:buFont typeface="Symbol" panose="05050102010706020507" pitchFamily="18" charset="2"/>
              <a:buChar char=""/>
            </a:pPr>
            <a:r>
              <a:rPr lang="nl-NL" sz="1600"/>
              <a:t>Op welke manier zou jij duurzame aspecten in je ontwerp terug laten komen?</a:t>
            </a:r>
          </a:p>
          <a:p>
            <a:pPr marL="342900" indent="-342900">
              <a:lnSpc>
                <a:spcPct val="107000"/>
              </a:lnSpc>
              <a:buFont typeface="Symbol" panose="05050102010706020507" pitchFamily="18" charset="2"/>
              <a:buChar char=""/>
            </a:pPr>
            <a:r>
              <a:rPr lang="nl-NL" sz="1600"/>
              <a:t>Hoe zorg je ervoor dat je in je ontwerp rekening houdt met de biodiversiteit van het gebied?</a:t>
            </a:r>
          </a:p>
          <a:p>
            <a:pPr marL="342900" indent="-342900">
              <a:lnSpc>
                <a:spcPct val="107000"/>
              </a:lnSpc>
              <a:buFont typeface="Symbol" panose="05050102010706020507" pitchFamily="18" charset="2"/>
              <a:buChar char=""/>
            </a:pPr>
            <a:r>
              <a:rPr lang="nl-NL" sz="1600"/>
              <a:t>Hoe zou je omgaan met je ideeën in verhouding tot het budget?</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2693" y="4559037"/>
            <a:ext cx="1842275" cy="1842275"/>
          </a:xfrm>
          <a:prstGeom prst="rect">
            <a:avLst/>
          </a:prstGeom>
        </p:spPr>
      </p:pic>
      <p:sp>
        <p:nvSpPr>
          <p:cNvPr id="12" name="Rechthoek 11"/>
          <p:cNvSpPr/>
          <p:nvPr/>
        </p:nvSpPr>
        <p:spPr>
          <a:xfrm>
            <a:off x="10136183" y="6216646"/>
            <a:ext cx="1780744" cy="369332"/>
          </a:xfrm>
          <a:prstGeom prst="rect">
            <a:avLst/>
          </a:prstGeom>
        </p:spPr>
        <p:txBody>
          <a:bodyPr wrap="none">
            <a:spAutoFit/>
          </a:bodyPr>
          <a:lstStyle/>
          <a:p>
            <a:r>
              <a:rPr lang="nl-NL"/>
              <a:t>IBS-SEM-IRG-X41</a:t>
            </a:r>
            <a:endParaRPr lang="nl-NL">
              <a:solidFill>
                <a:schemeClr val="bg1">
                  <a:lumMod val="50000"/>
                </a:schemeClr>
              </a:solidFill>
            </a:endParaRPr>
          </a:p>
        </p:txBody>
      </p:sp>
      <p:sp>
        <p:nvSpPr>
          <p:cNvPr id="10" name="Tekstvak 9"/>
          <p:cNvSpPr txBox="1"/>
          <p:nvPr/>
        </p:nvSpPr>
        <p:spPr>
          <a:xfrm>
            <a:off x="6251274" y="2948484"/>
            <a:ext cx="5312653" cy="2182842"/>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Werkprocessen </a:t>
            </a:r>
          </a:p>
          <a:p>
            <a:pPr lvl="0">
              <a:lnSpc>
                <a:spcPct val="107000"/>
              </a:lnSpc>
              <a:spcAft>
                <a:spcPts val="0"/>
              </a:spcAft>
            </a:pPr>
            <a:r>
              <a:rPr lang="nl-NL" sz="1600"/>
              <a:t>B1-K1-W1: Draagt zorg voor natuur, grond en water</a:t>
            </a:r>
          </a:p>
          <a:p>
            <a:pPr lvl="0">
              <a:lnSpc>
                <a:spcPct val="107000"/>
              </a:lnSpc>
              <a:spcAft>
                <a:spcPts val="0"/>
              </a:spcAft>
            </a:pPr>
            <a:r>
              <a:rPr lang="nl-NL" sz="1600"/>
              <a:t>B1-K1-W2: Communiceert met klanten, gasten, publiek en/of derden</a:t>
            </a:r>
          </a:p>
          <a:p>
            <a:pPr lvl="0">
              <a:lnSpc>
                <a:spcPct val="107000"/>
              </a:lnSpc>
              <a:spcAft>
                <a:spcPts val="0"/>
              </a:spcAft>
            </a:pPr>
            <a:r>
              <a:rPr lang="nl-NL" sz="1600"/>
              <a:t>B1-K2-W2: Maakt een plan van aanpak</a:t>
            </a:r>
          </a:p>
          <a:p>
            <a:pPr lvl="0">
              <a:lnSpc>
                <a:spcPct val="107000"/>
              </a:lnSpc>
              <a:spcAft>
                <a:spcPts val="0"/>
              </a:spcAft>
            </a:pPr>
            <a:r>
              <a:rPr lang="nl-NL" sz="1600"/>
              <a:t>B1-K2-W4: Evalueert de dienstverlening</a:t>
            </a:r>
          </a:p>
          <a:p>
            <a:pPr lvl="0">
              <a:lnSpc>
                <a:spcPct val="107000"/>
              </a:lnSpc>
              <a:spcAft>
                <a:spcPts val="0"/>
              </a:spcAft>
            </a:pPr>
            <a:r>
              <a:rPr lang="nl-NL" sz="1600"/>
              <a:t>B1-K4-W1: Plant en verdeelt de werkzaamheden</a:t>
            </a:r>
          </a:p>
          <a:p>
            <a:pPr lvl="0">
              <a:lnSpc>
                <a:spcPct val="107000"/>
              </a:lnSpc>
              <a:spcAft>
                <a:spcPts val="0"/>
              </a:spcAft>
            </a:pPr>
            <a:r>
              <a:rPr lang="nl-NL" sz="1600"/>
              <a:t>B1-K4-W2: Begroot financiën</a:t>
            </a:r>
          </a:p>
        </p:txBody>
      </p:sp>
    </p:spTree>
    <p:extLst>
      <p:ext uri="{BB962C8B-B14F-4D97-AF65-F5344CB8AC3E}">
        <p14:creationId xmlns:p14="http://schemas.microsoft.com/office/powerpoint/2010/main" val="289890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430910" y="160929"/>
            <a:ext cx="10515600" cy="643655"/>
          </a:xfrm>
        </p:spPr>
        <p:txBody>
          <a:bodyPr>
            <a:normAutofit/>
          </a:bodyPr>
          <a:lstStyle/>
          <a:p>
            <a:r>
              <a:rPr lang="nl-NL" sz="4000"/>
              <a:t>Inrichting van een gebied - Kennistoets</a:t>
            </a:r>
            <a:endParaRPr lang="nl-NL"/>
          </a:p>
        </p:txBody>
      </p:sp>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612" b="17861"/>
          <a:stretch/>
        </p:blipFill>
        <p:spPr>
          <a:xfrm>
            <a:off x="10459387" y="138233"/>
            <a:ext cx="1573213" cy="772887"/>
          </a:xfrm>
        </p:spPr>
      </p:pic>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Tekstvak 9"/>
          <p:cNvSpPr txBox="1">
            <a:spLocks noChangeArrowheads="1"/>
          </p:cNvSpPr>
          <p:nvPr/>
        </p:nvSpPr>
        <p:spPr bwMode="auto">
          <a:xfrm>
            <a:off x="627769" y="980842"/>
            <a:ext cx="6207139" cy="152349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solidFill>
                  <a:srgbClr val="0070C0"/>
                </a:solidFill>
                <a:latin typeface="+mn-lt"/>
              </a:rPr>
              <a:t>Kennistoets</a:t>
            </a:r>
          </a:p>
          <a:p>
            <a:pPr>
              <a:spcBef>
                <a:spcPct val="0"/>
              </a:spcBef>
              <a:buNone/>
            </a:pPr>
            <a:r>
              <a:rPr lang="nl-NL" altLang="nl-NL" sz="1500" dirty="0">
                <a:latin typeface="+mn-lt"/>
              </a:rPr>
              <a:t>De kennistoets gaat over de theorie die betrekking heeft op deze IBS.  In deze kennistoets wordt leerdoel 1 en 2 getoetst. Bij deze leerdoelen horen verschillende succescriteria. </a:t>
            </a:r>
            <a:endParaRPr lang="nl-NL" altLang="nl-NL" sz="1500" dirty="0">
              <a:latin typeface="+mn-lt"/>
              <a:cs typeface="Calibri"/>
            </a:endParaRPr>
          </a:p>
          <a:p>
            <a:pPr eaLnBrk="1" hangingPunct="1">
              <a:spcBef>
                <a:spcPct val="0"/>
              </a:spcBef>
              <a:buFontTx/>
              <a:buNone/>
            </a:pPr>
            <a:r>
              <a:rPr lang="nl-NL" altLang="nl-NL" sz="1500" dirty="0">
                <a:latin typeface="+mn-lt"/>
              </a:rPr>
              <a:t>De vragen zullen gaan over deze succescriteria. Leer hiervoor met de aangeboden lessen en bronnen. </a:t>
            </a:r>
          </a:p>
        </p:txBody>
      </p:sp>
      <p:sp>
        <p:nvSpPr>
          <p:cNvPr id="10" name="Tekstvak 9"/>
          <p:cNvSpPr txBox="1">
            <a:spLocks noChangeArrowheads="1"/>
          </p:cNvSpPr>
          <p:nvPr/>
        </p:nvSpPr>
        <p:spPr bwMode="auto">
          <a:xfrm>
            <a:off x="7017145" y="3641217"/>
            <a:ext cx="4958162" cy="19942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dirty="0">
                <a:latin typeface="+mn-lt"/>
              </a:rPr>
              <a:t>Succescriteria </a:t>
            </a:r>
            <a:r>
              <a:rPr lang="nl-NL" altLang="nl-NL" sz="1600" b="1" dirty="0"/>
              <a:t>l</a:t>
            </a:r>
            <a:r>
              <a:rPr lang="nl-NL" sz="1600" b="1" dirty="0"/>
              <a:t>eerdoel 2</a:t>
            </a:r>
            <a:endParaRPr lang="nl-NL" altLang="nl-NL" sz="1600" b="1" dirty="0">
              <a:latin typeface="+mn-lt"/>
            </a:endParaRPr>
          </a:p>
          <a:p>
            <a:pPr marL="285750" indent="-285750">
              <a:lnSpc>
                <a:spcPct val="107000"/>
              </a:lnSpc>
              <a:spcAft>
                <a:spcPts val="0"/>
              </a:spcAft>
              <a:buFontTx/>
              <a:buChar char="-"/>
            </a:pPr>
            <a:r>
              <a:rPr lang="nl-NL" sz="1500" dirty="0">
                <a:latin typeface="+mn-lt"/>
              </a:rPr>
              <a:t>Je kunt het begrip duurzaamheid uitleggen.</a:t>
            </a:r>
          </a:p>
          <a:p>
            <a:pPr marL="285750" indent="-285750">
              <a:lnSpc>
                <a:spcPct val="107000"/>
              </a:lnSpc>
              <a:spcAft>
                <a:spcPts val="0"/>
              </a:spcAft>
              <a:buFontTx/>
              <a:buChar char="-"/>
            </a:pPr>
            <a:r>
              <a:rPr lang="nl-NL" sz="1500" dirty="0">
                <a:latin typeface="+mn-lt"/>
              </a:rPr>
              <a:t>Je kunt voorbeelden van eetbaar groen benoemen.</a:t>
            </a:r>
          </a:p>
          <a:p>
            <a:pPr marL="285750" indent="-285750">
              <a:lnSpc>
                <a:spcPct val="107000"/>
              </a:lnSpc>
              <a:spcAft>
                <a:spcPts val="0"/>
              </a:spcAft>
              <a:buFontTx/>
              <a:buChar char="-"/>
            </a:pPr>
            <a:r>
              <a:rPr lang="nl-NL" sz="1500" dirty="0">
                <a:latin typeface="+mn-lt"/>
              </a:rPr>
              <a:t>Je kunt een verband leggen tussen eetbaar groen en biodiversiteit.</a:t>
            </a:r>
          </a:p>
          <a:p>
            <a:pPr marL="285750" indent="-285750">
              <a:lnSpc>
                <a:spcPct val="107000"/>
              </a:lnSpc>
              <a:spcAft>
                <a:spcPts val="0"/>
              </a:spcAft>
              <a:buFontTx/>
              <a:buChar char="-"/>
            </a:pPr>
            <a:r>
              <a:rPr lang="nl-NL" sz="1500" dirty="0">
                <a:latin typeface="+mn-lt"/>
              </a:rPr>
              <a:t>Je kunt de relatie leggen tussen eetbaar groen en de bijbehorende gezondheidsaspecten in een gebied.</a:t>
            </a:r>
          </a:p>
        </p:txBody>
      </p:sp>
      <p:sp>
        <p:nvSpPr>
          <p:cNvPr id="3" name="Tekstvak 2"/>
          <p:cNvSpPr txBox="1"/>
          <p:nvPr/>
        </p:nvSpPr>
        <p:spPr>
          <a:xfrm>
            <a:off x="627768" y="2700257"/>
            <a:ext cx="6207139" cy="380104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dirty="0">
                <a:solidFill>
                  <a:schemeClr val="tx1"/>
                </a:solidFill>
              </a:rPr>
              <a:t>Succescriteria leerdoel 1</a:t>
            </a:r>
          </a:p>
          <a:p>
            <a:r>
              <a:rPr lang="nl-NL" sz="1500" b="0" dirty="0">
                <a:solidFill>
                  <a:schemeClr val="tx1"/>
                </a:solidFill>
              </a:rPr>
              <a:t>- Je kunt de aangeboden begrippen voor ‘Vrije tijd’ uitleggen en toepassen.</a:t>
            </a:r>
            <a:endParaRPr lang="nl-NL" sz="1500" b="0" dirty="0">
              <a:solidFill>
                <a:schemeClr val="tx1"/>
              </a:solidFill>
              <a:cs typeface="Calibri"/>
            </a:endParaRPr>
          </a:p>
          <a:p>
            <a:r>
              <a:rPr lang="nl-NL" sz="1500" b="0" dirty="0">
                <a:solidFill>
                  <a:schemeClr val="tx1"/>
                </a:solidFill>
              </a:rPr>
              <a:t>- Je kunt de aangeboden begrippen voor ‘Water &amp; Energie’ uitleggen en toepassen.</a:t>
            </a:r>
            <a:endParaRPr lang="nl-NL" sz="1500" b="0" dirty="0">
              <a:solidFill>
                <a:schemeClr val="tx1"/>
              </a:solidFill>
              <a:cs typeface="Calibri"/>
            </a:endParaRPr>
          </a:p>
          <a:p>
            <a:r>
              <a:rPr lang="nl-NL" sz="1500" b="0" dirty="0">
                <a:solidFill>
                  <a:schemeClr val="tx1"/>
                </a:solidFill>
              </a:rPr>
              <a:t>- Je kunt de aangeboden begrippen voor ‘Stad &amp; Wijk’ uitleggen en toepassen.</a:t>
            </a:r>
            <a:endParaRPr lang="nl-NL" sz="1500" b="0" dirty="0">
              <a:solidFill>
                <a:schemeClr val="tx1"/>
              </a:solidFill>
              <a:cs typeface="Calibri"/>
            </a:endParaRPr>
          </a:p>
          <a:p>
            <a:r>
              <a:rPr lang="nl-NL" sz="1500" b="0" dirty="0">
                <a:solidFill>
                  <a:schemeClr val="tx1"/>
                </a:solidFill>
              </a:rPr>
              <a:t>- Je kunt de aangeboden begrippen voor ‘Lifestyle’ uitleggen en toepassen.</a:t>
            </a:r>
            <a:endParaRPr lang="nl-NL" sz="1500" b="0" dirty="0">
              <a:solidFill>
                <a:schemeClr val="tx1"/>
              </a:solidFill>
              <a:cs typeface="Calibri"/>
            </a:endParaRPr>
          </a:p>
          <a:p>
            <a:r>
              <a:rPr lang="nl-NL" sz="1500" b="0" dirty="0">
                <a:solidFill>
                  <a:schemeClr val="tx1"/>
                </a:solidFill>
              </a:rPr>
              <a:t>- Je kunt de aangeboden begrippen voor ‘</a:t>
            </a:r>
            <a:r>
              <a:rPr lang="nl-NL" sz="1500" b="0" dirty="0" err="1">
                <a:solidFill>
                  <a:schemeClr val="tx1"/>
                </a:solidFill>
              </a:rPr>
              <a:t>Biobased</a:t>
            </a:r>
            <a:r>
              <a:rPr lang="nl-NL" sz="1500" b="0" dirty="0">
                <a:solidFill>
                  <a:schemeClr val="tx1"/>
                </a:solidFill>
              </a:rPr>
              <a:t> </a:t>
            </a:r>
            <a:r>
              <a:rPr lang="nl-NL" sz="1500" b="0" dirty="0" err="1">
                <a:solidFill>
                  <a:schemeClr val="tx1"/>
                </a:solidFill>
              </a:rPr>
              <a:t>economy</a:t>
            </a:r>
            <a:r>
              <a:rPr lang="nl-NL" sz="1500" b="0" dirty="0">
                <a:solidFill>
                  <a:schemeClr val="tx1"/>
                </a:solidFill>
              </a:rPr>
              <a:t>’ uitleggen en toepassen.</a:t>
            </a:r>
            <a:endParaRPr lang="nl-NL" sz="1500" b="0" dirty="0">
              <a:solidFill>
                <a:schemeClr val="tx1"/>
              </a:solidFill>
              <a:cs typeface="Calibri"/>
            </a:endParaRPr>
          </a:p>
          <a:p>
            <a:r>
              <a:rPr lang="nl-NL" sz="1500" b="0" dirty="0">
                <a:solidFill>
                  <a:schemeClr val="tx1"/>
                </a:solidFill>
              </a:rPr>
              <a:t>- Je kunt de aangeboden begrippen voor ‘inventarisatie plangebied’ uitleggen en toepassen.</a:t>
            </a:r>
          </a:p>
          <a:p>
            <a:r>
              <a:rPr lang="nl-NL" sz="1500" b="0" dirty="0">
                <a:solidFill>
                  <a:schemeClr val="tx1"/>
                </a:solidFill>
              </a:rPr>
              <a:t>- Je kunt de aangeboden begrippen voor ‘marktonderzoek’ uitleggen en toepassen.</a:t>
            </a:r>
          </a:p>
          <a:p>
            <a:r>
              <a:rPr lang="nl-NL" sz="1500" b="0" dirty="0">
                <a:solidFill>
                  <a:schemeClr val="tx1"/>
                </a:solidFill>
              </a:rPr>
              <a:t>- Je kunt de aangeboden begrippen voor ‘ontwerpen’ uitleggen en toepassen.</a:t>
            </a:r>
          </a:p>
          <a:p>
            <a:r>
              <a:rPr lang="nl-NL" sz="1500" b="0" dirty="0">
                <a:solidFill>
                  <a:schemeClr val="tx1"/>
                </a:solidFill>
              </a:rPr>
              <a:t>- Je kunt de aangeboden begrippen voor ‘natuur in de stad’ uitleggen en toepassen</a:t>
            </a:r>
          </a:p>
        </p:txBody>
      </p:sp>
      <p:sp>
        <p:nvSpPr>
          <p:cNvPr id="13" name="Rechthoek 12"/>
          <p:cNvSpPr/>
          <p:nvPr/>
        </p:nvSpPr>
        <p:spPr>
          <a:xfrm>
            <a:off x="10136183" y="6216646"/>
            <a:ext cx="1780744" cy="369332"/>
          </a:xfrm>
          <a:prstGeom prst="rect">
            <a:avLst/>
          </a:prstGeom>
        </p:spPr>
        <p:txBody>
          <a:bodyPr wrap="none">
            <a:spAutoFit/>
          </a:bodyPr>
          <a:lstStyle/>
          <a:p>
            <a:r>
              <a:rPr lang="nl-NL"/>
              <a:t>IBS-SEM-IRG-X41</a:t>
            </a:r>
            <a:endParaRPr lang="nl-NL">
              <a:solidFill>
                <a:schemeClr val="bg1">
                  <a:lumMod val="50000"/>
                </a:schemeClr>
              </a:solidFill>
            </a:endParaRPr>
          </a:p>
        </p:txBody>
      </p:sp>
      <p:sp>
        <p:nvSpPr>
          <p:cNvPr id="4" name="AutoShape 4" descr="Afbeeldingsresultaat voor kennistoe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p:cNvPicPr>
            <a:picLocks noChangeAspect="1"/>
          </p:cNvPicPr>
          <p:nvPr/>
        </p:nvPicPr>
        <p:blipFill>
          <a:blip r:embed="rId3"/>
          <a:stretch>
            <a:fillRect/>
          </a:stretch>
        </p:blipFill>
        <p:spPr>
          <a:xfrm>
            <a:off x="8645236" y="1098061"/>
            <a:ext cx="1958253" cy="1958253"/>
          </a:xfrm>
          <a:prstGeom prst="rect">
            <a:avLst/>
          </a:prstGeom>
        </p:spPr>
      </p:pic>
    </p:spTree>
    <p:extLst>
      <p:ext uri="{BB962C8B-B14F-4D97-AF65-F5344CB8AC3E}">
        <p14:creationId xmlns:p14="http://schemas.microsoft.com/office/powerpoint/2010/main" val="8389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6810" y="37080"/>
            <a:ext cx="11588931" cy="758281"/>
          </a:xfrm>
        </p:spPr>
        <p:txBody>
          <a:bodyPr>
            <a:normAutofit/>
          </a:bodyPr>
          <a:lstStyle/>
          <a:p>
            <a:r>
              <a:rPr lang="nl-NL" sz="3600"/>
              <a:t>Inrichting van een gebied – Ontwerp en verantwoording</a:t>
            </a:r>
          </a:p>
        </p:txBody>
      </p:sp>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1" y="6653187"/>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564476" y="1024184"/>
            <a:ext cx="5560607" cy="106182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solidFill>
                  <a:srgbClr val="0070C0"/>
                </a:solidFill>
                <a:latin typeface="+mn-lt"/>
              </a:rPr>
              <a:t>Ontwerp en verantwoording</a:t>
            </a:r>
          </a:p>
          <a:p>
            <a:pPr eaLnBrk="1" hangingPunct="1">
              <a:spcBef>
                <a:spcPct val="0"/>
              </a:spcBef>
              <a:buFontTx/>
              <a:buNone/>
            </a:pPr>
            <a:r>
              <a:rPr lang="nl-NL" altLang="nl-NL" sz="1500">
                <a:latin typeface="+mn-lt"/>
              </a:rPr>
              <a:t>Je maakt een ontwerp en toelichting voor het buitengebied. Hiermee worden leerdoel 2,3,5,7 en 9 (deels) getoetst. De succescriteria die getoetst worden met het ontwerp worden hier weergegeven. </a:t>
            </a:r>
          </a:p>
        </p:txBody>
      </p:sp>
      <p:sp>
        <p:nvSpPr>
          <p:cNvPr id="9" name="Tekstvak 8"/>
          <p:cNvSpPr txBox="1"/>
          <p:nvPr/>
        </p:nvSpPr>
        <p:spPr>
          <a:xfrm>
            <a:off x="565652" y="2374790"/>
            <a:ext cx="5560606" cy="81253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2</a:t>
            </a:r>
          </a:p>
          <a:p>
            <a:pPr>
              <a:spcBef>
                <a:spcPct val="20000"/>
              </a:spcBef>
            </a:pPr>
            <a:r>
              <a:rPr lang="nl-NL" sz="1400" b="0">
                <a:solidFill>
                  <a:schemeClr val="tx1"/>
                </a:solidFill>
              </a:rPr>
              <a:t>- Je kunt een ontwerp voor de herinrichting van een gebied maken wat biodiversiteit stimuleert.</a:t>
            </a:r>
          </a:p>
        </p:txBody>
      </p:sp>
      <p:sp>
        <p:nvSpPr>
          <p:cNvPr id="11" name="Rechthoek 10"/>
          <p:cNvSpPr/>
          <p:nvPr/>
        </p:nvSpPr>
        <p:spPr>
          <a:xfrm>
            <a:off x="10136183" y="6216646"/>
            <a:ext cx="1780744" cy="369332"/>
          </a:xfrm>
          <a:prstGeom prst="rect">
            <a:avLst/>
          </a:prstGeom>
        </p:spPr>
        <p:txBody>
          <a:bodyPr wrap="none">
            <a:spAutoFit/>
          </a:bodyPr>
          <a:lstStyle/>
          <a:p>
            <a:r>
              <a:rPr lang="nl-NL"/>
              <a:t>IBS-SEM-IRG-X41</a:t>
            </a:r>
            <a:endParaRPr lang="nl-NL">
              <a:solidFill>
                <a:schemeClr val="bg1">
                  <a:lumMod val="50000"/>
                </a:schemeClr>
              </a:solidFill>
            </a:endParaRPr>
          </a:p>
        </p:txBody>
      </p:sp>
      <p:sp>
        <p:nvSpPr>
          <p:cNvPr id="12" name="Tijdelijke aanduiding voor inhoud 4"/>
          <p:cNvSpPr txBox="1">
            <a:spLocks noChangeArrowheads="1"/>
          </p:cNvSpPr>
          <p:nvPr/>
        </p:nvSpPr>
        <p:spPr bwMode="auto">
          <a:xfrm>
            <a:off x="6371931" y="3097441"/>
            <a:ext cx="5560607" cy="1175706"/>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5</a:t>
            </a:r>
          </a:p>
          <a:p>
            <a:pPr>
              <a:buFontTx/>
              <a:buChar char="-"/>
            </a:pPr>
            <a:r>
              <a:rPr lang="nl-NL" sz="1400">
                <a:latin typeface="+mn-lt"/>
              </a:rPr>
              <a:t>Je kunt de verschillende stappen voor het uitvoeren van marktonderzoek benoemen en uitvoeren.</a:t>
            </a:r>
          </a:p>
          <a:p>
            <a:pPr>
              <a:buFontTx/>
              <a:buChar char="-"/>
            </a:pPr>
            <a:r>
              <a:rPr lang="nl-NL" sz="1400">
                <a:latin typeface="+mn-lt"/>
              </a:rPr>
              <a:t>Je kunt aantonen hoe de uitkomsten van het marktonderzoek terugkomen in je ontwerp.</a:t>
            </a: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045" y="4582638"/>
            <a:ext cx="2654655" cy="1818674"/>
          </a:xfrm>
          <a:prstGeom prst="rect">
            <a:avLst/>
          </a:prstGeom>
        </p:spPr>
      </p:pic>
      <p:pic>
        <p:nvPicPr>
          <p:cNvPr id="4" name="Afbeelding 3"/>
          <p:cNvPicPr>
            <a:picLocks noChangeAspect="1"/>
          </p:cNvPicPr>
          <p:nvPr/>
        </p:nvPicPr>
        <p:blipFill>
          <a:blip r:embed="rId3"/>
          <a:stretch>
            <a:fillRect/>
          </a:stretch>
        </p:blipFill>
        <p:spPr>
          <a:xfrm>
            <a:off x="9378231" y="4537432"/>
            <a:ext cx="2295322" cy="1529258"/>
          </a:xfrm>
          <a:prstGeom prst="rect">
            <a:avLst/>
          </a:prstGeom>
        </p:spPr>
      </p:pic>
      <p:sp>
        <p:nvSpPr>
          <p:cNvPr id="13" name="Tijdelijke aanduiding voor inhoud 4"/>
          <p:cNvSpPr txBox="1">
            <a:spLocks noChangeArrowheads="1"/>
          </p:cNvSpPr>
          <p:nvPr/>
        </p:nvSpPr>
        <p:spPr bwMode="auto">
          <a:xfrm>
            <a:off x="564476" y="3410464"/>
            <a:ext cx="5560607" cy="2080570"/>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3</a:t>
            </a:r>
          </a:p>
          <a:p>
            <a:pPr>
              <a:buFontTx/>
              <a:buChar char="-"/>
            </a:pPr>
            <a:r>
              <a:rPr lang="nl-NL" sz="1400">
                <a:latin typeface="+mn-lt"/>
              </a:rPr>
              <a:t>Je kunt afleiden wat onder het plangebied valt en wat niet.</a:t>
            </a:r>
          </a:p>
          <a:p>
            <a:pPr>
              <a:buFontTx/>
              <a:buChar char="-"/>
            </a:pPr>
            <a:r>
              <a:rPr lang="nl-NL" sz="1400">
                <a:latin typeface="+mn-lt"/>
              </a:rPr>
              <a:t>Je kunt de omgeving van het plangebied in kaart brengen.</a:t>
            </a:r>
          </a:p>
          <a:p>
            <a:pPr>
              <a:buFontTx/>
              <a:buChar char="-"/>
            </a:pPr>
            <a:r>
              <a:rPr lang="nl-NL" sz="1400">
                <a:latin typeface="+mn-lt"/>
              </a:rPr>
              <a:t>Je kunt informatie selecteren uit het bestemmingsplan en de bodemkaart.</a:t>
            </a:r>
          </a:p>
          <a:p>
            <a:pPr>
              <a:buFontTx/>
              <a:buChar char="-"/>
            </a:pPr>
            <a:r>
              <a:rPr lang="nl-NL" sz="1400">
                <a:latin typeface="+mn-lt"/>
              </a:rPr>
              <a:t>Je kunt aangeven welke effecten de ondernomen acties hebben op het milieu.</a:t>
            </a:r>
          </a:p>
          <a:p>
            <a:pPr>
              <a:buFontTx/>
              <a:buChar char="-"/>
            </a:pPr>
            <a:r>
              <a:rPr lang="nl-NL" sz="1400">
                <a:latin typeface="+mn-lt"/>
              </a:rPr>
              <a:t>Je kunt op basis van de gekregen theorie een inventarisatie maken van het plangebied.</a:t>
            </a:r>
          </a:p>
        </p:txBody>
      </p:sp>
      <p:sp>
        <p:nvSpPr>
          <p:cNvPr id="14" name="Tijdelijke aanduiding voor inhoud 4"/>
          <p:cNvSpPr txBox="1">
            <a:spLocks noChangeArrowheads="1"/>
          </p:cNvSpPr>
          <p:nvPr/>
        </p:nvSpPr>
        <p:spPr bwMode="auto">
          <a:xfrm>
            <a:off x="6377467" y="1014827"/>
            <a:ext cx="5560607" cy="1843582"/>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4</a:t>
            </a:r>
          </a:p>
          <a:p>
            <a:pPr>
              <a:buFontTx/>
              <a:buChar char="-"/>
            </a:pPr>
            <a:r>
              <a:rPr lang="nl-NL" sz="1400">
                <a:latin typeface="+mn-lt"/>
              </a:rPr>
              <a:t>Je kunt de mogelijkheden voor recreatie in een gebied onderzoeken.</a:t>
            </a:r>
          </a:p>
          <a:p>
            <a:pPr>
              <a:buFontTx/>
              <a:buChar char="-"/>
            </a:pPr>
            <a:r>
              <a:rPr lang="nl-NL" sz="1400">
                <a:latin typeface="+mn-lt"/>
              </a:rPr>
              <a:t>Je kunt de mogelijkheden voor toepassingen van duurzame energie in een gebied onderzoeken.</a:t>
            </a:r>
          </a:p>
          <a:p>
            <a:pPr>
              <a:buFontTx/>
              <a:buChar char="-"/>
            </a:pPr>
            <a:r>
              <a:rPr lang="nl-NL" sz="1400">
                <a:latin typeface="+mn-lt"/>
              </a:rPr>
              <a:t>Je kunt onderzoeken hoe een gezonde leefstijl gestimuleerd kan worden in het gebied.</a:t>
            </a:r>
          </a:p>
          <a:p>
            <a:pPr>
              <a:buFontTx/>
              <a:buChar char="-"/>
            </a:pPr>
            <a:r>
              <a:rPr lang="nl-NL" sz="1400">
                <a:latin typeface="+mn-lt"/>
              </a:rPr>
              <a:t>Je kunt onderzoeken hoe de leefbaarheid in het gebied vergroot kan worden.</a:t>
            </a:r>
          </a:p>
        </p:txBody>
      </p:sp>
    </p:spTree>
    <p:extLst>
      <p:ext uri="{BB962C8B-B14F-4D97-AF65-F5344CB8AC3E}">
        <p14:creationId xmlns:p14="http://schemas.microsoft.com/office/powerpoint/2010/main" val="244664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439" y="65445"/>
            <a:ext cx="11641183" cy="758281"/>
          </a:xfrm>
        </p:spPr>
        <p:txBody>
          <a:bodyPr>
            <a:normAutofit/>
          </a:bodyPr>
          <a:lstStyle/>
          <a:p>
            <a:r>
              <a:rPr lang="nl-NL" sz="3600"/>
              <a:t>Inrichting van een gebied – Ontwerp en verantwoording</a:t>
            </a:r>
          </a:p>
        </p:txBody>
      </p:sp>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Rechthoek 12"/>
          <p:cNvSpPr/>
          <p:nvPr/>
        </p:nvSpPr>
        <p:spPr>
          <a:xfrm>
            <a:off x="10136183" y="6216646"/>
            <a:ext cx="1780744" cy="369332"/>
          </a:xfrm>
          <a:prstGeom prst="rect">
            <a:avLst/>
          </a:prstGeom>
        </p:spPr>
        <p:txBody>
          <a:bodyPr wrap="none">
            <a:spAutoFit/>
          </a:bodyPr>
          <a:lstStyle/>
          <a:p>
            <a:r>
              <a:rPr lang="nl-NL"/>
              <a:t>IBS-SEM-IRG-X41</a:t>
            </a:r>
            <a:endParaRPr lang="nl-NL">
              <a:solidFill>
                <a:schemeClr val="bg1">
                  <a:lumMod val="50000"/>
                </a:schemeClr>
              </a:solidFill>
            </a:endParaRPr>
          </a:p>
        </p:txBody>
      </p:sp>
      <p:sp>
        <p:nvSpPr>
          <p:cNvPr id="11" name="Tijdelijke aanduiding voor inhoud 4"/>
          <p:cNvSpPr txBox="1">
            <a:spLocks noGrp="1" noChangeArrowheads="1"/>
          </p:cNvSpPr>
          <p:nvPr>
            <p:ph idx="1"/>
          </p:nvPr>
        </p:nvSpPr>
        <p:spPr bwMode="auto">
          <a:xfrm>
            <a:off x="521153" y="2798874"/>
            <a:ext cx="5525364" cy="13911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7</a:t>
            </a:r>
          </a:p>
          <a:p>
            <a:pPr>
              <a:lnSpc>
                <a:spcPct val="100000"/>
              </a:lnSpc>
              <a:spcBef>
                <a:spcPts val="0"/>
              </a:spcBef>
              <a:spcAft>
                <a:spcPts val="0"/>
              </a:spcAft>
              <a:buFontTx/>
              <a:buChar char="-"/>
            </a:pPr>
            <a:r>
              <a:rPr lang="nl-NL" sz="1400">
                <a:latin typeface="+mn-lt"/>
              </a:rPr>
              <a:t>Je kunt een tweedimensionaal ontwerp op schaal maken (plattegrond) op basis van gemeten gegevens.</a:t>
            </a:r>
          </a:p>
          <a:p>
            <a:pPr>
              <a:lnSpc>
                <a:spcPct val="100000"/>
              </a:lnSpc>
              <a:spcBef>
                <a:spcPts val="0"/>
              </a:spcBef>
              <a:spcAft>
                <a:spcPts val="0"/>
              </a:spcAft>
              <a:buFontTx/>
              <a:buChar char="-"/>
            </a:pPr>
            <a:r>
              <a:rPr lang="nl-NL" sz="1400">
                <a:latin typeface="+mn-lt"/>
              </a:rPr>
              <a:t>Je kunt een visuele weergave van je ontwerp maken.</a:t>
            </a:r>
          </a:p>
          <a:p>
            <a:pPr>
              <a:lnSpc>
                <a:spcPct val="100000"/>
              </a:lnSpc>
              <a:spcBef>
                <a:spcPts val="0"/>
              </a:spcBef>
              <a:spcAft>
                <a:spcPts val="0"/>
              </a:spcAft>
              <a:buFontTx/>
              <a:buChar char="-"/>
            </a:pPr>
            <a:r>
              <a:rPr lang="nl-NL" sz="1400">
                <a:latin typeface="+mn-lt"/>
              </a:rPr>
              <a:t>Je kunt verantwoorden wat de gevolgen van je ontwerp zijn op de omgeving.</a:t>
            </a:r>
          </a:p>
        </p:txBody>
      </p:sp>
      <p:sp>
        <p:nvSpPr>
          <p:cNvPr id="12" name="Tijdelijke aanduiding voor inhoud 4"/>
          <p:cNvSpPr txBox="1">
            <a:spLocks noChangeArrowheads="1"/>
          </p:cNvSpPr>
          <p:nvPr/>
        </p:nvSpPr>
        <p:spPr bwMode="auto">
          <a:xfrm>
            <a:off x="6408146" y="901988"/>
            <a:ext cx="5421695" cy="2360646"/>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8</a:t>
            </a:r>
          </a:p>
          <a:p>
            <a:pPr>
              <a:buFontTx/>
              <a:buChar char="-"/>
            </a:pPr>
            <a:r>
              <a:rPr lang="nl-NL" sz="1400">
                <a:latin typeface="+mn-lt"/>
              </a:rPr>
              <a:t>Je kunt aangeven hoe je de kwaliteit van je project bewaakt. </a:t>
            </a:r>
          </a:p>
          <a:p>
            <a:pPr>
              <a:buFontTx/>
              <a:buChar char="-"/>
            </a:pPr>
            <a:r>
              <a:rPr lang="nl-NL" sz="1400">
                <a:latin typeface="+mn-lt"/>
              </a:rPr>
              <a:t>Je kunt een compleet overzicht maken van je projectactiviteiten.</a:t>
            </a:r>
          </a:p>
          <a:p>
            <a:pPr>
              <a:buFontTx/>
              <a:buChar char="-"/>
            </a:pPr>
            <a:r>
              <a:rPr lang="nl-NL" sz="1400">
                <a:latin typeface="+mn-lt"/>
              </a:rPr>
              <a:t>Je kunt een realistische planning maken voor het opzetten van je project.</a:t>
            </a:r>
          </a:p>
          <a:p>
            <a:pPr>
              <a:buFontTx/>
              <a:buChar char="-"/>
            </a:pPr>
            <a:r>
              <a:rPr lang="nl-NL" sz="1400">
                <a:latin typeface="+mn-lt"/>
              </a:rPr>
              <a:t>Je kunt de fases in je project onderscheiden.</a:t>
            </a:r>
          </a:p>
          <a:p>
            <a:pPr>
              <a:buFontTx/>
              <a:buChar char="-"/>
            </a:pPr>
            <a:r>
              <a:rPr lang="nl-NL" sz="1400">
                <a:latin typeface="+mn-lt"/>
              </a:rPr>
              <a:t>Je kunt per fase benoemen welke activiteit je onderneemt.</a:t>
            </a:r>
          </a:p>
          <a:p>
            <a:pPr>
              <a:buFontTx/>
              <a:buChar char="-"/>
            </a:pPr>
            <a:r>
              <a:rPr lang="nl-NL" sz="1400">
                <a:latin typeface="+mn-lt"/>
              </a:rPr>
              <a:t>Je kunt een realistische begroting maken voor je project.</a:t>
            </a:r>
          </a:p>
          <a:p>
            <a:pPr>
              <a:buFontTx/>
              <a:buChar char="-"/>
            </a:pPr>
            <a:r>
              <a:rPr lang="nl-NL" sz="1400">
                <a:latin typeface="+mn-lt"/>
              </a:rPr>
              <a:t>Je kunt je vergadering documenteren door gebruik te maken van een agenda en notulen.</a:t>
            </a:r>
          </a:p>
        </p:txBody>
      </p:sp>
      <p:sp>
        <p:nvSpPr>
          <p:cNvPr id="15" name="Tijdelijke aanduiding voor inhoud 4"/>
          <p:cNvSpPr txBox="1">
            <a:spLocks noChangeArrowheads="1"/>
          </p:cNvSpPr>
          <p:nvPr/>
        </p:nvSpPr>
        <p:spPr bwMode="auto">
          <a:xfrm>
            <a:off x="6406260" y="3402116"/>
            <a:ext cx="5423581" cy="787908"/>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9</a:t>
            </a:r>
          </a:p>
          <a:p>
            <a:pPr>
              <a:buFontTx/>
              <a:buChar char="-"/>
            </a:pPr>
            <a:r>
              <a:rPr lang="nl-NL" sz="1400">
                <a:latin typeface="+mn-lt"/>
              </a:rPr>
              <a:t>Je kunt de wensen van je opdrachtgever in kaart brengen.</a:t>
            </a:r>
          </a:p>
          <a:p>
            <a:pPr>
              <a:buFontTx/>
              <a:buChar char="-"/>
            </a:pPr>
            <a:r>
              <a:rPr lang="nl-NL" sz="1400">
                <a:latin typeface="+mn-lt"/>
              </a:rPr>
              <a:t>Je kunt aantonen dat je afstemt met elkaar en de opdrachtgever.</a:t>
            </a:r>
          </a:p>
        </p:txBody>
      </p:sp>
      <p:pic>
        <p:nvPicPr>
          <p:cNvPr id="9" name="Picture 2" descr="Afbeeldingsresultaat voor ontwerp buitenruim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152" y="4597026"/>
            <a:ext cx="3034955" cy="180428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fbeeldingsresultaat voor doelgro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107" y="4692646"/>
            <a:ext cx="2353235" cy="1524000"/>
          </a:xfrm>
          <a:prstGeom prst="rect">
            <a:avLst/>
          </a:prstGeom>
          <a:noFill/>
          <a:extLst>
            <a:ext uri="{909E8E84-426E-40DD-AFC4-6F175D3DCCD1}">
              <a14:hiddenFill xmlns:a14="http://schemas.microsoft.com/office/drawing/2010/main">
                <a:solidFill>
                  <a:srgbClr val="FFFFFF"/>
                </a:solidFill>
              </a14:hiddenFill>
            </a:ext>
          </a:extLst>
        </p:spPr>
      </p:pic>
      <p:sp>
        <p:nvSpPr>
          <p:cNvPr id="14" name="Tijdelijke aanduiding voor inhoud 4"/>
          <p:cNvSpPr txBox="1">
            <a:spLocks noChangeArrowheads="1"/>
          </p:cNvSpPr>
          <p:nvPr/>
        </p:nvSpPr>
        <p:spPr bwMode="auto">
          <a:xfrm>
            <a:off x="521152" y="895842"/>
            <a:ext cx="5477882" cy="1606594"/>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6</a:t>
            </a:r>
          </a:p>
          <a:p>
            <a:pPr>
              <a:buFontTx/>
              <a:buChar char="-"/>
            </a:pPr>
            <a:r>
              <a:rPr lang="nl-NL" sz="1400">
                <a:latin typeface="+mn-lt"/>
              </a:rPr>
              <a:t>Je kunt de benodigde materialen om jouw ontwerp te realiseren benoemen.</a:t>
            </a:r>
          </a:p>
          <a:p>
            <a:pPr>
              <a:buFontTx/>
              <a:buChar char="-"/>
            </a:pPr>
            <a:r>
              <a:rPr lang="nl-NL" sz="1400">
                <a:latin typeface="+mn-lt"/>
              </a:rPr>
              <a:t>Je kunt een compleet kostenoverzicht van je ontwerp maken, met automatisch doorrekenen, in Excel.</a:t>
            </a:r>
          </a:p>
          <a:p>
            <a:pPr>
              <a:buFontTx/>
              <a:buChar char="-"/>
            </a:pPr>
            <a:r>
              <a:rPr lang="nl-NL" sz="1400">
                <a:latin typeface="+mn-lt"/>
              </a:rPr>
              <a:t>Je kunt het kostenoverzicht verantwoorden met daarbij de mensuren en verborgen kosten.</a:t>
            </a:r>
          </a:p>
        </p:txBody>
      </p:sp>
      <p:pic>
        <p:nvPicPr>
          <p:cNvPr id="17" name="Afbeelding 16"/>
          <p:cNvPicPr>
            <a:picLocks noChangeAspect="1"/>
          </p:cNvPicPr>
          <p:nvPr/>
        </p:nvPicPr>
        <p:blipFill>
          <a:blip r:embed="rId4"/>
          <a:stretch>
            <a:fillRect/>
          </a:stretch>
        </p:blipFill>
        <p:spPr>
          <a:xfrm>
            <a:off x="6406260" y="4701393"/>
            <a:ext cx="2130144" cy="1595552"/>
          </a:xfrm>
          <a:prstGeom prst="rect">
            <a:avLst/>
          </a:prstGeom>
        </p:spPr>
      </p:pic>
    </p:spTree>
    <p:extLst>
      <p:ext uri="{BB962C8B-B14F-4D97-AF65-F5344CB8AC3E}">
        <p14:creationId xmlns:p14="http://schemas.microsoft.com/office/powerpoint/2010/main" val="3478085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947" y="0"/>
            <a:ext cx="11968942" cy="1107996"/>
          </a:xfrm>
        </p:spPr>
        <p:txBody>
          <a:bodyPr>
            <a:normAutofit fontScale="90000"/>
          </a:bodyPr>
          <a:lstStyle/>
          <a:p>
            <a:r>
              <a:rPr lang="nl-NL" dirty="0"/>
              <a:t>Voorwaarde voor beoordeling ontwerp + verantwoording</a:t>
            </a:r>
          </a:p>
        </p:txBody>
      </p:sp>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Rechthoek 10"/>
          <p:cNvSpPr/>
          <p:nvPr/>
        </p:nvSpPr>
        <p:spPr>
          <a:xfrm>
            <a:off x="10136183" y="6216646"/>
            <a:ext cx="1858201" cy="369332"/>
          </a:xfrm>
          <a:prstGeom prst="rect">
            <a:avLst/>
          </a:prstGeom>
        </p:spPr>
        <p:txBody>
          <a:bodyPr wrap="none">
            <a:spAutoFit/>
          </a:bodyPr>
          <a:lstStyle/>
          <a:p>
            <a:r>
              <a:rPr lang="nl-NL"/>
              <a:t>IBS-SEM-DWI-X41</a:t>
            </a:r>
            <a:endParaRPr lang="nl-NL">
              <a:solidFill>
                <a:schemeClr val="bg1">
                  <a:lumMod val="50000"/>
                </a:schemeClr>
              </a:solidFill>
            </a:endParaRPr>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005" y="817393"/>
            <a:ext cx="4068622" cy="5760344"/>
          </a:xfrm>
          <a:prstGeom prst="rect">
            <a:avLst/>
          </a:prstGeom>
        </p:spPr>
      </p:pic>
      <p:pic>
        <p:nvPicPr>
          <p:cNvPr id="4098" name="Picture 2" descr="Afbeeldingsresultaat voor uitroepteke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499" y="1572326"/>
            <a:ext cx="2294122" cy="229412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9">
            <a:extLst>
              <a:ext uri="{FF2B5EF4-FFF2-40B4-BE49-F238E27FC236}">
                <a16:creationId xmlns:a16="http://schemas.microsoft.com/office/drawing/2014/main" id="{0EF5C59D-F48A-4C4A-A9A5-9A6BCF602839}"/>
              </a:ext>
            </a:extLst>
          </p:cNvPr>
          <p:cNvSpPr txBox="1">
            <a:spLocks noChangeArrowheads="1"/>
          </p:cNvSpPr>
          <p:nvPr/>
        </p:nvSpPr>
        <p:spPr bwMode="auto">
          <a:xfrm>
            <a:off x="6025514" y="4232274"/>
            <a:ext cx="5252086" cy="11079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solidFill>
                  <a:schemeClr val="accent5"/>
                </a:solidFill>
                <a:latin typeface="+mn-lt"/>
              </a:rPr>
              <a:t>Ontwerp + verantwoording</a:t>
            </a:r>
          </a:p>
          <a:p>
            <a:pPr>
              <a:spcBef>
                <a:spcPct val="0"/>
              </a:spcBef>
              <a:buNone/>
            </a:pPr>
            <a:r>
              <a:rPr lang="nl-NL" altLang="nl-NL" sz="1600" dirty="0">
                <a:latin typeface="+mn-lt"/>
                <a:cs typeface="Calibri"/>
              </a:rPr>
              <a:t>Je product wordt alleen beoordeeld als het aan de 'voorwaarden voor beoordeling' voldoet. De checklist hiervoor zie je hiernaast en is ook te downloaden in de Wiki.</a:t>
            </a:r>
          </a:p>
        </p:txBody>
      </p:sp>
    </p:spTree>
    <p:extLst>
      <p:ext uri="{BB962C8B-B14F-4D97-AF65-F5344CB8AC3E}">
        <p14:creationId xmlns:p14="http://schemas.microsoft.com/office/powerpoint/2010/main" val="2429038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440" y="65445"/>
            <a:ext cx="10515600" cy="758281"/>
          </a:xfrm>
        </p:spPr>
        <p:txBody>
          <a:bodyPr/>
          <a:lstStyle/>
          <a:p>
            <a:r>
              <a:rPr lang="nl-NL"/>
              <a:t>Inrichting van een gebied – Presentatie</a:t>
            </a:r>
          </a:p>
        </p:txBody>
      </p:sp>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661636" y="871616"/>
            <a:ext cx="5434468" cy="184665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solidFill>
                  <a:srgbClr val="0070C0"/>
                </a:solidFill>
                <a:latin typeface="+mn-lt"/>
              </a:rPr>
              <a:t>Presentatie</a:t>
            </a:r>
          </a:p>
          <a:p>
            <a:pPr>
              <a:spcBef>
                <a:spcPct val="0"/>
              </a:spcBef>
              <a:buNone/>
            </a:pPr>
            <a:r>
              <a:rPr lang="nl-NL" altLang="nl-NL" sz="1600">
                <a:latin typeface="+mn-lt"/>
              </a:rPr>
              <a:t>In de presentatie geef je aan wat je allemaal hebt gedaan en hoe je dit hebt aangepakt. Indien het mogelijk is geef je deze presentatie voor de opdrachtgever. </a:t>
            </a:r>
            <a:r>
              <a:rPr lang="nl-NL" altLang="nl-NL" sz="1600"/>
              <a:t>Met de presentatie </a:t>
            </a:r>
            <a:r>
              <a:rPr lang="nl-NL" altLang="nl-NL" sz="1600">
                <a:latin typeface="+mn-lt"/>
              </a:rPr>
              <a:t>worden leerdoel 2, 5, 7, 8 en 9 (deels) getoetst. Bij deze leerdoelen horen verschillende succescriteria. Deze  succescriteria zijn hier te zien. </a:t>
            </a:r>
          </a:p>
        </p:txBody>
      </p:sp>
      <p:sp>
        <p:nvSpPr>
          <p:cNvPr id="9" name="Tekstvak 8"/>
          <p:cNvSpPr txBox="1"/>
          <p:nvPr/>
        </p:nvSpPr>
        <p:spPr>
          <a:xfrm>
            <a:off x="664196" y="2862181"/>
            <a:ext cx="5429349" cy="169277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2</a:t>
            </a:r>
          </a:p>
          <a:p>
            <a:pPr marL="285750" indent="-285750">
              <a:buFontTx/>
              <a:buChar char="-"/>
            </a:pPr>
            <a:r>
              <a:rPr lang="nl-NL" sz="1400" b="0">
                <a:solidFill>
                  <a:schemeClr val="tx1"/>
                </a:solidFill>
              </a:rPr>
              <a:t>Je kunt toelichten hoe het ontwerp bijdraagt aan het vergroten van biodiversiteit.</a:t>
            </a:r>
          </a:p>
          <a:p>
            <a:pPr marL="285750" indent="-285750">
              <a:buFontTx/>
              <a:buChar char="-"/>
            </a:pPr>
            <a:r>
              <a:rPr lang="nl-NL" sz="1400" b="0">
                <a:solidFill>
                  <a:schemeClr val="tx1"/>
                </a:solidFill>
              </a:rPr>
              <a:t>Je kunt uitleggen welke principes van circulaire economie in het ontwerp zijn toegepast.</a:t>
            </a:r>
          </a:p>
          <a:p>
            <a:pPr marL="285750" indent="-285750">
              <a:buFontTx/>
              <a:buChar char="-"/>
            </a:pPr>
            <a:r>
              <a:rPr lang="nl-NL" sz="1400" b="0">
                <a:solidFill>
                  <a:schemeClr val="tx1"/>
                </a:solidFill>
              </a:rPr>
              <a:t>Je kunt beargumenteren welke duurzame opties/mogelijkheden er binnen een gebied toepasbaar zijn.</a:t>
            </a:r>
          </a:p>
        </p:txBody>
      </p:sp>
      <p:sp>
        <p:nvSpPr>
          <p:cNvPr id="10" name="Tekstvak 9"/>
          <p:cNvSpPr txBox="1">
            <a:spLocks noChangeArrowheads="1"/>
          </p:cNvSpPr>
          <p:nvPr/>
        </p:nvSpPr>
        <p:spPr bwMode="auto">
          <a:xfrm>
            <a:off x="659074" y="4659661"/>
            <a:ext cx="5429348" cy="185089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5</a:t>
            </a:r>
          </a:p>
          <a:p>
            <a:pPr marL="285750" indent="-285750">
              <a:lnSpc>
                <a:spcPct val="107000"/>
              </a:lnSpc>
              <a:spcAft>
                <a:spcPts val="0"/>
              </a:spcAft>
              <a:buFontTx/>
              <a:buChar char="-"/>
            </a:pPr>
            <a:r>
              <a:rPr lang="nl-NL" sz="1400"/>
              <a:t>Je kunt de uitkomsten van het marktonderzoek toelichten en verklaren.</a:t>
            </a:r>
          </a:p>
          <a:p>
            <a:pPr marL="285750" indent="-285750">
              <a:lnSpc>
                <a:spcPct val="107000"/>
              </a:lnSpc>
              <a:spcAft>
                <a:spcPts val="0"/>
              </a:spcAft>
              <a:buFontTx/>
              <a:buChar char="-"/>
            </a:pPr>
            <a:r>
              <a:rPr lang="nl-NL" sz="1400"/>
              <a:t>Je kunt op basis van de resultaten van je marktonderzoek de gemaakte keuzes voor je ontwerp motiveren.</a:t>
            </a:r>
          </a:p>
          <a:p>
            <a:pPr marL="285750" indent="-285750">
              <a:lnSpc>
                <a:spcPct val="107000"/>
              </a:lnSpc>
              <a:spcAft>
                <a:spcPts val="0"/>
              </a:spcAft>
              <a:buFontTx/>
              <a:buChar char="-"/>
            </a:pPr>
            <a:r>
              <a:rPr lang="nl-NL" sz="1400"/>
              <a:t>Je kunt de uitkomsten van je marktonderzoek presenteren en grafisch weergeven (bv. grafiek, </a:t>
            </a:r>
            <a:r>
              <a:rPr lang="nl-NL" sz="1400" err="1"/>
              <a:t>moodboard</a:t>
            </a:r>
            <a:r>
              <a:rPr lang="nl-NL" sz="1400"/>
              <a:t>, </a:t>
            </a:r>
            <a:r>
              <a:rPr lang="nl-NL" sz="1400" err="1"/>
              <a:t>infographic</a:t>
            </a:r>
            <a:r>
              <a:rPr lang="nl-NL" sz="1400"/>
              <a:t>).</a:t>
            </a:r>
          </a:p>
        </p:txBody>
      </p:sp>
      <p:sp>
        <p:nvSpPr>
          <p:cNvPr id="13" name="Rechthoek 12"/>
          <p:cNvSpPr/>
          <p:nvPr/>
        </p:nvSpPr>
        <p:spPr>
          <a:xfrm>
            <a:off x="10136183" y="6216646"/>
            <a:ext cx="1780744" cy="369332"/>
          </a:xfrm>
          <a:prstGeom prst="rect">
            <a:avLst/>
          </a:prstGeom>
        </p:spPr>
        <p:txBody>
          <a:bodyPr wrap="none">
            <a:spAutoFit/>
          </a:bodyPr>
          <a:lstStyle/>
          <a:p>
            <a:r>
              <a:rPr lang="nl-NL"/>
              <a:t>IBS-SEM-IRG-X41</a:t>
            </a:r>
            <a:endParaRPr lang="nl-NL">
              <a:solidFill>
                <a:schemeClr val="bg1">
                  <a:lumMod val="50000"/>
                </a:schemeClr>
              </a:solidFill>
            </a:endParaRPr>
          </a:p>
        </p:txBody>
      </p:sp>
      <p:sp>
        <p:nvSpPr>
          <p:cNvPr id="11" name="Tekstvak 10"/>
          <p:cNvSpPr txBox="1"/>
          <p:nvPr/>
        </p:nvSpPr>
        <p:spPr>
          <a:xfrm>
            <a:off x="6436947" y="871616"/>
            <a:ext cx="5429349" cy="55399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7</a:t>
            </a:r>
          </a:p>
          <a:p>
            <a:r>
              <a:rPr lang="nl-NL" sz="1400" b="0">
                <a:solidFill>
                  <a:schemeClr val="tx1"/>
                </a:solidFill>
              </a:rPr>
              <a:t>- Je kunt de gemaakte keuzes binnen het ontwerp verantwoorden.</a:t>
            </a:r>
          </a:p>
        </p:txBody>
      </p:sp>
      <p:sp>
        <p:nvSpPr>
          <p:cNvPr id="12" name="Tekstvak 11"/>
          <p:cNvSpPr txBox="1"/>
          <p:nvPr/>
        </p:nvSpPr>
        <p:spPr>
          <a:xfrm>
            <a:off x="6436946" y="2318743"/>
            <a:ext cx="5424228" cy="169277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9</a:t>
            </a:r>
          </a:p>
          <a:p>
            <a:pPr marL="285750" indent="-285750">
              <a:buFontTx/>
              <a:buChar char="-"/>
            </a:pPr>
            <a:r>
              <a:rPr lang="nl-NL" sz="1400" b="0">
                <a:solidFill>
                  <a:schemeClr val="tx1"/>
                </a:solidFill>
              </a:rPr>
              <a:t>Je kunt benoemen op welke manier de wensen van de opdrachtgever terugkomen in je ontwerp.</a:t>
            </a:r>
          </a:p>
          <a:p>
            <a:pPr marL="285750" indent="-285750">
              <a:buFontTx/>
              <a:buChar char="-"/>
            </a:pPr>
            <a:r>
              <a:rPr lang="nl-NL" sz="1400" b="0">
                <a:solidFill>
                  <a:schemeClr val="tx1"/>
                </a:solidFill>
              </a:rPr>
              <a:t>Je kunt creatieve oplossingen en/of alternatieven aandragen voor de wensen van de klant.</a:t>
            </a:r>
          </a:p>
          <a:p>
            <a:pPr marL="285750" indent="-285750">
              <a:buFontTx/>
              <a:buChar char="-"/>
            </a:pPr>
            <a:r>
              <a:rPr lang="nl-NL" sz="1400" b="0">
                <a:solidFill>
                  <a:schemeClr val="tx1"/>
                </a:solidFill>
              </a:rPr>
              <a:t>Je kunt toelichten welke afwegingen je hebt gemaakt tussen de verschillende belangen.</a:t>
            </a:r>
          </a:p>
        </p:txBody>
      </p:sp>
      <p:sp>
        <p:nvSpPr>
          <p:cNvPr id="14" name="Tekstvak 13"/>
          <p:cNvSpPr txBox="1"/>
          <p:nvPr/>
        </p:nvSpPr>
        <p:spPr>
          <a:xfrm>
            <a:off x="6436946" y="1616969"/>
            <a:ext cx="5429349" cy="55399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8</a:t>
            </a:r>
          </a:p>
          <a:p>
            <a:r>
              <a:rPr lang="nl-NL" sz="1400" b="0">
                <a:solidFill>
                  <a:schemeClr val="tx1"/>
                </a:solidFill>
              </a:rPr>
              <a:t>- Je kunt de ‘</a:t>
            </a:r>
            <a:r>
              <a:rPr lang="nl-NL" sz="1400" b="0" err="1">
                <a:solidFill>
                  <a:schemeClr val="tx1"/>
                </a:solidFill>
              </a:rPr>
              <a:t>unique</a:t>
            </a:r>
            <a:r>
              <a:rPr lang="nl-NL" sz="1400" b="0">
                <a:solidFill>
                  <a:schemeClr val="tx1"/>
                </a:solidFill>
              </a:rPr>
              <a:t> </a:t>
            </a:r>
            <a:r>
              <a:rPr lang="nl-NL" sz="1400" b="0" err="1">
                <a:solidFill>
                  <a:schemeClr val="tx1"/>
                </a:solidFill>
              </a:rPr>
              <a:t>selling</a:t>
            </a:r>
            <a:r>
              <a:rPr lang="nl-NL" sz="1400" b="0">
                <a:solidFill>
                  <a:schemeClr val="tx1"/>
                </a:solidFill>
              </a:rPr>
              <a:t> points’ van jouw voorstel beargumenteren.</a:t>
            </a:r>
          </a:p>
        </p:txBody>
      </p:sp>
      <p:pic>
        <p:nvPicPr>
          <p:cNvPr id="15" name="Picture 2" descr="Afbeeldingsresultaat voor plan presenter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6526" y="4124929"/>
            <a:ext cx="2403787" cy="240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96213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28954A-9618-4E78-8DE3-1CEDF8334AB2}">
  <ds:schemaRefs>
    <ds:schemaRef ds:uri="http://schemas.microsoft.com/sharepoint/v3/contenttype/forms"/>
  </ds:schemaRefs>
</ds:datastoreItem>
</file>

<file path=customXml/itemProps2.xml><?xml version="1.0" encoding="utf-8"?>
<ds:datastoreItem xmlns:ds="http://schemas.openxmlformats.org/officeDocument/2006/customXml" ds:itemID="{31ED6332-12B7-4F17-A51A-08C35E154C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6DE326-F208-4825-A42A-BFB188EA5B9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TotalTime>
  <Words>1534</Words>
  <Application>Microsoft Office PowerPoint</Application>
  <PresentationFormat>Breedbeeld</PresentationFormat>
  <Paragraphs>171</Paragraphs>
  <Slides>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Arial</vt:lpstr>
      <vt:lpstr>Calibri</vt:lpstr>
      <vt:lpstr>Calibri Light</vt:lpstr>
      <vt:lpstr>Symbol</vt:lpstr>
      <vt:lpstr>Kantoorthema</vt:lpstr>
      <vt:lpstr>IBS Inrichting van een gebied – periode 4</vt:lpstr>
      <vt:lpstr>Inrichting van een gebied - Toetsing</vt:lpstr>
      <vt:lpstr>Inrichting van een gebied – Leervragen en competenties</vt:lpstr>
      <vt:lpstr>Inrichting van een gebied - Kennistoets</vt:lpstr>
      <vt:lpstr>Inrichting van een gebied – Ontwerp en verantwoording</vt:lpstr>
      <vt:lpstr>Inrichting van een gebied – Ontwerp en verantwoording</vt:lpstr>
      <vt:lpstr>Voorwaarde voor beoordeling ontwerp + verantwoording</vt:lpstr>
      <vt:lpstr>Inrichting van een gebied – 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Marieke Drabbe</dc:creator>
  <cp:lastModifiedBy>Marieke Drabbe</cp:lastModifiedBy>
  <cp:revision>1</cp:revision>
  <dcterms:created xsi:type="dcterms:W3CDTF">2017-02-03T11:29:36Z</dcterms:created>
  <dcterms:modified xsi:type="dcterms:W3CDTF">2020-07-10T11:30:51Z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